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5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6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7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7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8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9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10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notesSlides/notesSlide11.xml" ContentType="application/vnd.openxmlformats-officedocument.presentationml.notesSl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notesSlides/notesSlide12.xml" ContentType="application/vnd.openxmlformats-officedocument.presentationml.notesSl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notesSlides/notesSlide13.xml" ContentType="application/vnd.openxmlformats-officedocument.presentationml.notesSlid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notesSlides/notesSlide14.xml" ContentType="application/vnd.openxmlformats-officedocument.presentationml.notesSlid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notesSlides/notesSlide15.xml" ContentType="application/vnd.openxmlformats-officedocument.presentationml.notesSlid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notesSlides/notesSlide16.xml" ContentType="application/vnd.openxmlformats-officedocument.presentationml.notesSlid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notesSlides/notesSlide17.xml" ContentType="application/vnd.openxmlformats-officedocument.presentationml.notesSlid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ppt/charts/chart41.xml" ContentType="application/vnd.openxmlformats-officedocument.drawingml.chart+xml"/>
  <Override PartName="/ppt/charts/style41.xml" ContentType="application/vnd.ms-office.chartstyle+xml"/>
  <Override PartName="/ppt/charts/colors41.xml" ContentType="application/vnd.ms-office.chartcolorstyle+xml"/>
  <Override PartName="/ppt/charts/chart42.xml" ContentType="application/vnd.openxmlformats-officedocument.drawingml.chart+xml"/>
  <Override PartName="/ppt/charts/style42.xml" ContentType="application/vnd.ms-office.chartstyle+xml"/>
  <Override PartName="/ppt/charts/colors42.xml" ContentType="application/vnd.ms-office.chartcolorstyle+xml"/>
  <Override PartName="/ppt/notesSlides/notesSlide18.xml" ContentType="application/vnd.openxmlformats-officedocument.presentationml.notesSlide+xml"/>
  <Override PartName="/ppt/charts/chart43.xml" ContentType="application/vnd.openxmlformats-officedocument.drawingml.chart+xml"/>
  <Override PartName="/ppt/charts/style43.xml" ContentType="application/vnd.ms-office.chartstyle+xml"/>
  <Override PartName="/ppt/charts/colors43.xml" ContentType="application/vnd.ms-office.chartcolorstyle+xml"/>
  <Override PartName="/ppt/charts/chart44.xml" ContentType="application/vnd.openxmlformats-officedocument.drawingml.chart+xml"/>
  <Override PartName="/ppt/charts/style44.xml" ContentType="application/vnd.ms-office.chartstyle+xml"/>
  <Override PartName="/ppt/charts/colors44.xml" ContentType="application/vnd.ms-office.chartcolorstyle+xml"/>
  <Override PartName="/ppt/charts/chart45.xml" ContentType="application/vnd.openxmlformats-officedocument.drawingml.chart+xml"/>
  <Override PartName="/ppt/charts/style45.xml" ContentType="application/vnd.ms-office.chartstyle+xml"/>
  <Override PartName="/ppt/charts/colors45.xml" ContentType="application/vnd.ms-office.chartcolorstyle+xml"/>
  <Override PartName="/ppt/drawings/drawing9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46.xml" ContentType="application/vnd.openxmlformats-officedocument.drawingml.chart+xml"/>
  <Override PartName="/ppt/charts/style46.xml" ContentType="application/vnd.ms-office.chartstyle+xml"/>
  <Override PartName="/ppt/charts/colors4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5" r:id="rId2"/>
    <p:sldId id="648" r:id="rId3"/>
    <p:sldId id="606" r:id="rId4"/>
    <p:sldId id="660" r:id="rId5"/>
    <p:sldId id="634" r:id="rId6"/>
    <p:sldId id="647" r:id="rId7"/>
    <p:sldId id="607" r:id="rId8"/>
    <p:sldId id="649" r:id="rId9"/>
    <p:sldId id="650" r:id="rId10"/>
    <p:sldId id="651" r:id="rId11"/>
    <p:sldId id="652" r:id="rId12"/>
    <p:sldId id="653" r:id="rId13"/>
    <p:sldId id="654" r:id="rId14"/>
    <p:sldId id="655" r:id="rId15"/>
    <p:sldId id="656" r:id="rId16"/>
    <p:sldId id="657" r:id="rId17"/>
    <p:sldId id="589" r:id="rId18"/>
    <p:sldId id="659" r:id="rId19"/>
    <p:sldId id="638" r:id="rId20"/>
    <p:sldId id="661" r:id="rId21"/>
    <p:sldId id="646" r:id="rId22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a Coruzzi" initials="MC" lastIdx="1" clrIdx="0">
    <p:extLst>
      <p:ext uri="{19B8F6BF-5375-455C-9EA6-DF929625EA0E}">
        <p15:presenceInfo xmlns:p15="http://schemas.microsoft.com/office/powerpoint/2012/main" userId="S-1-5-21-1482476501-746137067-725345543-106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BEE"/>
    <a:srgbClr val="CCFFCC"/>
    <a:srgbClr val="FDE2CB"/>
    <a:srgbClr val="FFFF99"/>
    <a:srgbClr val="FF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3" autoAdjust="0"/>
    <p:restoredTop sz="94249" autoAdjust="0"/>
  </p:normalViewPr>
  <p:slideViewPr>
    <p:cSldViewPr>
      <p:cViewPr>
        <p:scale>
          <a:sx n="100" d="100"/>
          <a:sy n="100" d="100"/>
        </p:scale>
        <p:origin x="2262" y="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6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FAS\ODP\PSC\PSC%20ABRUZZO\CDS%20-%20progress\CONVOCAZIONE\SLIDE\20211123_Allegato%20A_%20ELENCO%20PSC%20-%20con%20stato%20di%20attuazione%20_2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7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8.xlsx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8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FAS\ODP\PSC\PSC%20ABRUZZO\CDS%20-%20progress\CONVOCAZIONE\SLIDE\20211123_Allegato%20A_%20ELENCO%20PSC%20-%20con%20stato%20di%20attuazione%20_2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9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0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FAS\ODP\PSC\PSC%20ABRUZZO\CDS%20-%20progress\CONVOCAZIONE\SLIDE\20211123_Allegato%20A_%20ELENCO%20PSC%20-%20con%20stato%20di%20attuazione%20_2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1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2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E:\FAS\ODP\PSC\PSC%20ABRUZZO\CDS%20-%20progress\CONVOCAZIONE\SLIDE\20211123_Allegato%20A_%20ELENCO%20PSC%20-%20con%20stato%20di%20attuazione%20_2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3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4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FAS\ODP\PSC\PSC%20ABRUZZO\CDS%20-%20progress\CONVOCAZIONE\SLIDE\20211123_Allegato%20A_%20ELENCO%20PSC%20-%20con%20stato%20di%20attuazione%20_2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5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6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FAS\ODP\PSC\PSC%20ABRUZZO\CDS%20-%20progress\CONVOCAZIONE\SLIDE\20211123_Allegato%20A_%20ELENCO%20PSC%20-%20con%20stato%20di%20attuazione%20_2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7.xlsx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8.xlsx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E:\FAS\ODP\PSC\PSC%20ABRUZZO\CDS%20-%20progress\CONVOCAZIONE\SLIDE\20211123_Allegato%20A_%20ELENCO%20PSC%20-%20con%20stato%20di%20attuazione%20_2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FAS\ODP\PSC\PSC%20ABRUZZO\CDS%20-%20progress\CONVOCAZIONE\SLIDE\20211123_Allegato%20A_%20ELENCO%20PSC%20-%20con%20stato%20di%20attuazione%20_2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9.xlsx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0.xlsx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FAS\ODP\PSC\PSC%20ABRUZZO\CDS%20-%20progress\CONVOCAZIONE\SLIDE\20211123_Allegato%20A_%20ELENCO%20PSC%20-%20con%20stato%20di%20attuazione%20_2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1.xlsx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2.xlsx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FAS\ODP\PSC\PSC%20ABRUZZO\CDS%20-%20progress\CONVOCAZIONE\SLIDE\20211123_Allegato%20A_%20ELENCO%20PSC%20-%20con%20stato%20di%20attuazione%20_2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3.xlsx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4.xlsx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5.xlsx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file:///E:\FAS\ODP\PSC\PSC%20ABRUZZO\CDS%20-%20PSC\CDS%202023\AVANZAMENTO%20SPECIALE\AVANZAMENTO%20SPECIALE%20E%20ANTICIPAZIONE_SPECIALE%201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FAS\ODP\PSC\PSC%20ABRUZZO\CDS%20-%20PSC\CDS%202023\ORDINARIA\ANALISI%20SLIDE_24.11.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E:\FAS\ODP\PSC\PSC%20ABRUZZO\CDS%20-%20PSC\CDS%202023\AVANZAMENTO%20SPECIALE\AVANZAMENTO%20SPECIALE%20E%20ANTICIPAZIONE_SPECIALE%201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6.xlsx"/><Relationship Id="rId2" Type="http://schemas.microsoft.com/office/2011/relationships/chartColorStyle" Target="colors41.xml"/><Relationship Id="rId1" Type="http://schemas.microsoft.com/office/2011/relationships/chartStyle" Target="style41.xm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7.xlsx"/><Relationship Id="rId2" Type="http://schemas.microsoft.com/office/2011/relationships/chartColorStyle" Target="colors42.xml"/><Relationship Id="rId1" Type="http://schemas.microsoft.com/office/2011/relationships/chartStyle" Target="style42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FAS\ODP\PSC\PSC%20ABRUZZO\CDS%20-%20PSC\CDS%202023\AVANZAMENTO%20SPECIALE\AVANZAMENTO%20SPECIALE%20E%20ANTICIPAZIONE_SPECIALE%201.xlsx" TargetMode="External"/><Relationship Id="rId2" Type="http://schemas.microsoft.com/office/2011/relationships/chartColorStyle" Target="colors43.xml"/><Relationship Id="rId1" Type="http://schemas.microsoft.com/office/2011/relationships/chartStyle" Target="style43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FAS\ODP\PSC\PSC%20ABRUZZO\CDS%20-%20PSC\CDS%202023\AVANZAMENTO%20SPECIALE\AVANZAMENTO%20SPECIALE%20E%20ANTICIPAZIONE_SPECIALE%201.xlsx" TargetMode="External"/><Relationship Id="rId2" Type="http://schemas.microsoft.com/office/2011/relationships/chartColorStyle" Target="colors44.xml"/><Relationship Id="rId1" Type="http://schemas.microsoft.com/office/2011/relationships/chartStyle" Target="style44.xml"/></Relationships>
</file>

<file path=ppt/charts/_rels/chart4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8.xlsx"/><Relationship Id="rId2" Type="http://schemas.microsoft.com/office/2011/relationships/chartColorStyle" Target="colors45.xml"/><Relationship Id="rId1" Type="http://schemas.microsoft.com/office/2011/relationships/chartStyle" Target="style45.xml"/><Relationship Id="rId4" Type="http://schemas.openxmlformats.org/officeDocument/2006/relationships/chartUserShapes" Target="../drawings/drawing9.xml"/></Relationships>
</file>

<file path=ppt/charts/_rels/chart4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oga\Downloads\20241122_FSC%20Sezione%20Speciale_Stato%20di%20attuazione%20(1).xlsx" TargetMode="External"/><Relationship Id="rId2" Type="http://schemas.microsoft.com/office/2011/relationships/chartColorStyle" Target="colors46.xml"/><Relationship Id="rId1" Type="http://schemas.microsoft.com/office/2011/relationships/chartStyle" Target="style46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3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4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E:\FAS\ODP\PSC\PSC%20ABRUZZO\CDS%20-%20progress\CONVOCAZIONE\SLIDE\20211123_Allegato%20A_%20ELENCO%20PSC%20-%20con%20stato%20di%20attuazione%20_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5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500" b="1" dirty="0"/>
              <a:t>PSC </a:t>
            </a:r>
            <a:r>
              <a:rPr lang="en-US" sz="1500" b="1" dirty="0" err="1"/>
              <a:t>Sezione</a:t>
            </a:r>
            <a:r>
              <a:rPr lang="en-US" sz="1500" b="1" dirty="0"/>
              <a:t> </a:t>
            </a:r>
            <a:r>
              <a:rPr lang="en-US" sz="1500" b="1" dirty="0" err="1"/>
              <a:t>Ordinaria</a:t>
            </a:r>
            <a:r>
              <a:rPr lang="en-US" sz="1500" b="1" dirty="0"/>
              <a:t> – </a:t>
            </a:r>
            <a:r>
              <a:rPr lang="en-US" sz="1500" b="1" dirty="0" err="1"/>
              <a:t>Risorse</a:t>
            </a:r>
            <a:r>
              <a:rPr lang="en-US" sz="1500" b="1" baseline="0" dirty="0"/>
              <a:t> per </a:t>
            </a:r>
            <a:r>
              <a:rPr lang="en-US" sz="1500" b="1" baseline="0" dirty="0" err="1"/>
              <a:t>articolazione</a:t>
            </a:r>
            <a:r>
              <a:rPr lang="en-US" sz="1500" b="1" baseline="0" dirty="0"/>
              <a:t> </a:t>
            </a:r>
            <a:r>
              <a:rPr lang="en-US" sz="1500" b="1" baseline="0" dirty="0" err="1"/>
              <a:t>tematica</a:t>
            </a:r>
            <a:endParaRPr lang="en-US" sz="1500" b="1" dirty="0"/>
          </a:p>
        </c:rich>
      </c:tx>
      <c:layout>
        <c:manualLayout>
          <c:xMode val="edge"/>
          <c:yMode val="edge"/>
          <c:x val="0.25919003579548072"/>
          <c:y val="3.45488294657082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39043934142818826"/>
          <c:y val="0.16812630181530977"/>
          <c:w val="0.56916543040815548"/>
          <c:h val="0.74588361125040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softEdge rad="0"/>
            </a:effectLst>
          </c:spPr>
          <c:invertIfNegative val="0"/>
          <c:cat>
            <c:strRef>
              <c:f>Foglio1!$A$2:$A$11</c:f>
              <c:strCache>
                <c:ptCount val="10"/>
                <c:pt idx="0">
                  <c:v>12 - CAPACITA' AMMINISTRATIVA</c:v>
                </c:pt>
                <c:pt idx="1">
                  <c:v>11 - ISTRUZIONE E FORMAZIONE</c:v>
                </c:pt>
                <c:pt idx="2">
                  <c:v>10 - SOCIALE E SALUTE</c:v>
                </c:pt>
                <c:pt idx="3">
                  <c:v>8 - RIQUALIFICAZIONE URBANA</c:v>
                </c:pt>
                <c:pt idx="4">
                  <c:v>7 - TRASPORTI E MOBILITA'</c:v>
                </c:pt>
                <c:pt idx="5">
                  <c:v>6 - CULTURA</c:v>
                </c:pt>
                <c:pt idx="6">
                  <c:v> 5 - AMBIENTE E RISORSE NATURALI</c:v>
                </c:pt>
                <c:pt idx="7">
                  <c:v>3 - COMPETITIVITA' E IMPRESE</c:v>
                </c:pt>
                <c:pt idx="8">
                  <c:v>2 - DIGITALIZZAZIONE</c:v>
                </c:pt>
                <c:pt idx="9">
                  <c:v>1 - RICERCA E INNOVAZIONE</c:v>
                </c:pt>
              </c:strCache>
            </c:strRef>
          </c:cat>
          <c:val>
            <c:numRef>
              <c:f>Foglio1!$B$2:$B$11</c:f>
              <c:numCache>
                <c:formatCode>General</c:formatCode>
                <c:ptCount val="10"/>
                <c:pt idx="0">
                  <c:v>13774</c:v>
                </c:pt>
                <c:pt idx="1">
                  <c:v>18436</c:v>
                </c:pt>
                <c:pt idx="2">
                  <c:v>56499</c:v>
                </c:pt>
                <c:pt idx="3">
                  <c:v>95490</c:v>
                </c:pt>
                <c:pt idx="4">
                  <c:v>599150</c:v>
                </c:pt>
                <c:pt idx="5">
                  <c:v>247916</c:v>
                </c:pt>
                <c:pt idx="6">
                  <c:v>530402</c:v>
                </c:pt>
                <c:pt idx="7">
                  <c:v>147681</c:v>
                </c:pt>
                <c:pt idx="8">
                  <c:v>84292</c:v>
                </c:pt>
                <c:pt idx="9">
                  <c:v>66099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C2-4E95-A987-B3DF27D623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96568591"/>
        <c:axId val="1396543151"/>
      </c:barChart>
      <c:catAx>
        <c:axId val="13965685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96543151"/>
        <c:crosses val="autoZero"/>
        <c:auto val="1"/>
        <c:lblAlgn val="ctr"/>
        <c:lblOffset val="100"/>
        <c:noMultiLvlLbl val="0"/>
      </c:catAx>
      <c:valAx>
        <c:axId val="13965431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96568591"/>
        <c:crosses val="autoZero"/>
        <c:crossBetween val="between"/>
      </c:valAx>
      <c:spPr>
        <a:solidFill>
          <a:schemeClr val="bg1"/>
        </a:solidFill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n.</a:t>
            </a:r>
            <a:r>
              <a:rPr lang="en-US" baseline="0" dirty="0"/>
              <a:t> </a:t>
            </a:r>
            <a:r>
              <a:rPr lang="en-US" baseline="0" dirty="0" err="1"/>
              <a:t>progetti</a:t>
            </a: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3833861934211895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1347637795275591"/>
          <c:y val="0.14698449803149607"/>
          <c:w val="0.85319028871391078"/>
          <c:h val="0.689982037401574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29D-4024-BF60-895FC3AEECAA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29D-4024-BF60-895FC3AEECA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#,##0\ _€</c:formatCode>
                <c:ptCount val="3"/>
                <c:pt idx="0">
                  <c:v>3</c:v>
                </c:pt>
                <c:pt idx="1">
                  <c:v>3</c:v>
                </c:pt>
                <c:pt idx="2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9D-4024-BF60-895FC3AEEC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8676959"/>
        <c:axId val="1698686559"/>
      </c:barChart>
      <c:catAx>
        <c:axId val="169867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8686559"/>
        <c:crosses val="autoZero"/>
        <c:auto val="1"/>
        <c:lblAlgn val="ctr"/>
        <c:lblOffset val="100"/>
        <c:noMultiLvlLbl val="0"/>
      </c:catAx>
      <c:valAx>
        <c:axId val="1698686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_€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8676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n.</a:t>
            </a:r>
            <a:r>
              <a:rPr lang="en-US" baseline="0" dirty="0"/>
              <a:t> </a:t>
            </a:r>
            <a:r>
              <a:rPr lang="en-US" baseline="0" dirty="0" err="1"/>
              <a:t>progetti</a:t>
            </a: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3833861934211895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1347637795275591"/>
          <c:y val="0.14698449803149607"/>
          <c:w val="0.85319028871391078"/>
          <c:h val="0.689982037401574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279-455E-8C40-F8D4281728E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#,##0\ _€</c:formatCode>
                <c:ptCount val="3"/>
                <c:pt idx="0">
                  <c:v>0</c:v>
                </c:pt>
                <c:pt idx="1">
                  <c:v>3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AF-46F4-8017-DC4968B581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8676959"/>
        <c:axId val="1698686559"/>
      </c:barChart>
      <c:catAx>
        <c:axId val="169867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8686559"/>
        <c:crosses val="autoZero"/>
        <c:auto val="1"/>
        <c:lblAlgn val="ctr"/>
        <c:lblOffset val="100"/>
        <c:noMultiLvlLbl val="0"/>
      </c:catAx>
      <c:valAx>
        <c:axId val="1698686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_€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8676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AE-4B2D-BE16-4AAE8EC639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AE-4B2D-BE16-4AAE8EC639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AAE-4B2D-BE16-4AAE8EC639FF}"/>
              </c:ext>
            </c:extLst>
          </c:dPt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0.00</c:formatCode>
                <c:ptCount val="3"/>
                <c:pt idx="0">
                  <c:v>0</c:v>
                </c:pt>
                <c:pt idx="1">
                  <c:v>12.77</c:v>
                </c:pt>
                <c:pt idx="2">
                  <c:v>44.04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08-4AEB-B6B0-998170D260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775613094300027E-2"/>
          <c:y val="0.84596770773883967"/>
          <c:w val="0.92564496824673415"/>
          <c:h val="0.154032292261160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AE-4B2D-BE16-4AAE8EC639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AE-4B2D-BE16-4AAE8EC639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AAE-4B2D-BE16-4AAE8EC639FF}"/>
              </c:ext>
            </c:extLst>
          </c:dPt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0.00</c:formatCode>
                <c:ptCount val="3"/>
                <c:pt idx="0">
                  <c:v>4.33</c:v>
                </c:pt>
                <c:pt idx="1">
                  <c:v>8.14</c:v>
                </c:pt>
                <c:pt idx="2">
                  <c:v>126.53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08-4AEB-B6B0-998170D260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775613094300027E-2"/>
          <c:y val="0.84596770773883967"/>
          <c:w val="0.92564496824673415"/>
          <c:h val="0.154032292261160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n.</a:t>
            </a:r>
            <a:r>
              <a:rPr lang="en-US" baseline="0" dirty="0"/>
              <a:t> </a:t>
            </a:r>
            <a:r>
              <a:rPr lang="en-US" baseline="0" dirty="0" err="1"/>
              <a:t>progetti</a:t>
            </a: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3833861934211895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1347637795275591"/>
          <c:y val="0.14698449803149607"/>
          <c:w val="0.85319028871391078"/>
          <c:h val="0.689982037401574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896-4B6F-8E9F-607CA3F56232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896-4B6F-8E9F-607CA3F5623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#,##0\ _€</c:formatCode>
                <c:ptCount val="3"/>
                <c:pt idx="0">
                  <c:v>7</c:v>
                </c:pt>
                <c:pt idx="1">
                  <c:v>8</c:v>
                </c:pt>
                <c:pt idx="2">
                  <c:v>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96-4B6F-8E9F-607CA3F562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8676959"/>
        <c:axId val="1698686559"/>
      </c:barChart>
      <c:catAx>
        <c:axId val="169867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8686559"/>
        <c:crosses val="autoZero"/>
        <c:auto val="1"/>
        <c:lblAlgn val="ctr"/>
        <c:lblOffset val="100"/>
        <c:noMultiLvlLbl val="0"/>
      </c:catAx>
      <c:valAx>
        <c:axId val="1698686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_€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8676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AE-4B2D-BE16-4AAE8EC639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AE-4B2D-BE16-4AAE8EC639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AAE-4B2D-BE16-4AAE8EC639FF}"/>
              </c:ext>
            </c:extLst>
          </c:dPt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0.00</c:formatCode>
                <c:ptCount val="3"/>
                <c:pt idx="0">
                  <c:v>31.54</c:v>
                </c:pt>
                <c:pt idx="1">
                  <c:v>211.72</c:v>
                </c:pt>
                <c:pt idx="2">
                  <c:v>303.56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08-4AEB-B6B0-998170D260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775613094300027E-2"/>
          <c:y val="0.84596770773883967"/>
          <c:w val="0.92564496824673415"/>
          <c:h val="0.154032292261160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n.</a:t>
            </a:r>
            <a:r>
              <a:rPr lang="en-US" baseline="0" dirty="0"/>
              <a:t> </a:t>
            </a:r>
            <a:r>
              <a:rPr lang="en-US" baseline="0" dirty="0" err="1"/>
              <a:t>progetti</a:t>
            </a: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3833861934211895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1347637795275591"/>
          <c:y val="0.14698449803149607"/>
          <c:w val="0.85319028871391078"/>
          <c:h val="0.689982037401574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404-474A-8579-6D38BEAAE53A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404-474A-8579-6D38BEAAE5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#,##0\ _€</c:formatCode>
                <c:ptCount val="3"/>
                <c:pt idx="0">
                  <c:v>30</c:v>
                </c:pt>
                <c:pt idx="1">
                  <c:v>164</c:v>
                </c:pt>
                <c:pt idx="2">
                  <c:v>696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04-474A-8579-6D38BEAAE5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8676959"/>
        <c:axId val="1698686559"/>
      </c:barChart>
      <c:catAx>
        <c:axId val="169867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8686559"/>
        <c:crosses val="autoZero"/>
        <c:auto val="1"/>
        <c:lblAlgn val="ctr"/>
        <c:lblOffset val="100"/>
        <c:noMultiLvlLbl val="0"/>
      </c:catAx>
      <c:valAx>
        <c:axId val="1698686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_€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8676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500" b="1" dirty="0"/>
              <a:t>PSC </a:t>
            </a:r>
            <a:r>
              <a:rPr lang="en-US" sz="1500" b="1" dirty="0" err="1"/>
              <a:t>Sezione</a:t>
            </a:r>
            <a:r>
              <a:rPr lang="en-US" sz="1500" b="1" dirty="0"/>
              <a:t> </a:t>
            </a:r>
            <a:r>
              <a:rPr lang="en-US" sz="1500" b="1" dirty="0" err="1"/>
              <a:t>Ordinaria</a:t>
            </a:r>
            <a:r>
              <a:rPr lang="en-US" sz="1500" b="1" dirty="0"/>
              <a:t> – n°</a:t>
            </a:r>
            <a:r>
              <a:rPr lang="en-US" sz="1500" b="1" baseline="0" dirty="0"/>
              <a:t> </a:t>
            </a:r>
            <a:r>
              <a:rPr lang="en-US" sz="1500" b="1" baseline="0" dirty="0" err="1"/>
              <a:t>interventi</a:t>
            </a:r>
            <a:r>
              <a:rPr lang="en-US" sz="1500" b="1" baseline="0" dirty="0"/>
              <a:t> per </a:t>
            </a:r>
            <a:r>
              <a:rPr lang="en-US" sz="1500" b="1" baseline="0" dirty="0" err="1"/>
              <a:t>articolazione</a:t>
            </a:r>
            <a:r>
              <a:rPr lang="en-US" sz="1500" b="1" baseline="0" dirty="0"/>
              <a:t> </a:t>
            </a:r>
            <a:r>
              <a:rPr lang="en-US" sz="1500" b="1" baseline="0" dirty="0" err="1"/>
              <a:t>tematica</a:t>
            </a:r>
            <a:endParaRPr lang="en-US" sz="1500" b="1" dirty="0"/>
          </a:p>
        </c:rich>
      </c:tx>
      <c:layout>
        <c:manualLayout>
          <c:xMode val="edge"/>
          <c:yMode val="edge"/>
          <c:x val="0.18892908313996984"/>
          <c:y val="4.03069677099929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39187328033271202"/>
          <c:y val="0.16524723269316741"/>
          <c:w val="0.57893192423064099"/>
          <c:h val="0.6940602854330708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Foglio1!$A$2:$A$11</c:f>
              <c:strCache>
                <c:ptCount val="10"/>
                <c:pt idx="0">
                  <c:v>12 - CAPACITA' AMMINISTRATIVA</c:v>
                </c:pt>
                <c:pt idx="1">
                  <c:v>11 - ISTRUZIONE E FORMAZIONE</c:v>
                </c:pt>
                <c:pt idx="2">
                  <c:v>10 - SOCIALE E SALUTE</c:v>
                </c:pt>
                <c:pt idx="3">
                  <c:v>8 - RIQUALIFICAZIONE URBANA</c:v>
                </c:pt>
                <c:pt idx="4">
                  <c:v>7 - TRASPORTI E MOBILITA'</c:v>
                </c:pt>
                <c:pt idx="5">
                  <c:v>6 - CULTURA</c:v>
                </c:pt>
                <c:pt idx="6">
                  <c:v> 5 - AMBIENTE E RISORSE NATURALI</c:v>
                </c:pt>
                <c:pt idx="7">
                  <c:v>3 - COMPETITIVITA' E IMPRESE</c:v>
                </c:pt>
                <c:pt idx="8">
                  <c:v>2 - DIGITALIZZAZIONE</c:v>
                </c:pt>
                <c:pt idx="9">
                  <c:v>1 - RICERCA E INNOVAZIONE</c:v>
                </c:pt>
              </c:strCache>
            </c:strRef>
          </c:cat>
          <c:val>
            <c:numRef>
              <c:f>Foglio1!$B$2:$B$11</c:f>
              <c:numCache>
                <c:formatCode>General</c:formatCode>
                <c:ptCount val="10"/>
                <c:pt idx="0">
                  <c:v>27</c:v>
                </c:pt>
                <c:pt idx="1">
                  <c:v>153</c:v>
                </c:pt>
                <c:pt idx="2">
                  <c:v>318</c:v>
                </c:pt>
                <c:pt idx="3">
                  <c:v>294</c:v>
                </c:pt>
                <c:pt idx="4">
                  <c:v>457</c:v>
                </c:pt>
                <c:pt idx="5">
                  <c:v>787</c:v>
                </c:pt>
                <c:pt idx="6">
                  <c:v>905</c:v>
                </c:pt>
                <c:pt idx="7">
                  <c:v>386</c:v>
                </c:pt>
                <c:pt idx="8">
                  <c:v>27</c:v>
                </c:pt>
                <c:pt idx="9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C2-4E95-A987-B3DF27D623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96568591"/>
        <c:axId val="1396543151"/>
      </c:barChart>
      <c:catAx>
        <c:axId val="13965685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96543151"/>
        <c:crosses val="autoZero"/>
        <c:auto val="1"/>
        <c:lblAlgn val="ctr"/>
        <c:lblOffset val="100"/>
        <c:noMultiLvlLbl val="0"/>
      </c:catAx>
      <c:valAx>
        <c:axId val="13965431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96568591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AE-4B2D-BE16-4AAE8EC639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AE-4B2D-BE16-4AAE8EC639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AAE-4B2D-BE16-4AAE8EC639FF}"/>
              </c:ext>
            </c:extLst>
          </c:dPt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0.00</c:formatCode>
                <c:ptCount val="3"/>
                <c:pt idx="0">
                  <c:v>2.67</c:v>
                </c:pt>
                <c:pt idx="1">
                  <c:v>72.400000000000006</c:v>
                </c:pt>
                <c:pt idx="2">
                  <c:v>191.69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08-4AEB-B6B0-998170D260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775613094300027E-2"/>
          <c:y val="0.84596770773883967"/>
          <c:w val="0.92564496824673415"/>
          <c:h val="0.154032292261160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n.</a:t>
            </a:r>
            <a:r>
              <a:rPr lang="en-US" baseline="0" dirty="0"/>
              <a:t> </a:t>
            </a:r>
            <a:r>
              <a:rPr lang="en-US" baseline="0" dirty="0" err="1"/>
              <a:t>progetti</a:t>
            </a: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3833861934211895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1347637795275591"/>
          <c:y val="0.14698449803149607"/>
          <c:w val="0.85319028871391078"/>
          <c:h val="0.689982037401574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F02-4E61-8C34-7D71BF022101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F02-4E61-8C34-7D71BF02210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#,##0\ _€</c:formatCode>
                <c:ptCount val="3"/>
                <c:pt idx="0">
                  <c:v>12</c:v>
                </c:pt>
                <c:pt idx="1">
                  <c:v>93</c:v>
                </c:pt>
                <c:pt idx="2">
                  <c:v>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02-4E61-8C34-7D71BF0221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8676959"/>
        <c:axId val="1698686559"/>
      </c:barChart>
      <c:catAx>
        <c:axId val="169867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8686559"/>
        <c:crosses val="autoZero"/>
        <c:auto val="1"/>
        <c:lblAlgn val="ctr"/>
        <c:lblOffset val="100"/>
        <c:noMultiLvlLbl val="0"/>
      </c:catAx>
      <c:valAx>
        <c:axId val="1698686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_€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8676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AE-4B2D-BE16-4AAE8EC639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AE-4B2D-BE16-4AAE8EC639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AAE-4B2D-BE16-4AAE8EC639FF}"/>
              </c:ext>
            </c:extLst>
          </c:dPt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0.00</c:formatCode>
                <c:ptCount val="3"/>
                <c:pt idx="0">
                  <c:v>26.87</c:v>
                </c:pt>
                <c:pt idx="1">
                  <c:v>190.66</c:v>
                </c:pt>
                <c:pt idx="2">
                  <c:v>396.27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08-4AEB-B6B0-998170D260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775613094300027E-2"/>
          <c:y val="0.84596770773883967"/>
          <c:w val="0.92564496824673415"/>
          <c:h val="0.154032292261160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n.</a:t>
            </a:r>
            <a:r>
              <a:rPr lang="en-US" baseline="0" dirty="0"/>
              <a:t> </a:t>
            </a:r>
            <a:r>
              <a:rPr lang="en-US" baseline="0" dirty="0" err="1"/>
              <a:t>progetti</a:t>
            </a: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3833861934211895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1347637795275591"/>
          <c:y val="0.14698449803149607"/>
          <c:w val="0.85319028871391078"/>
          <c:h val="0.689982037401574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C7-476A-93A7-B5775C422490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C7-476A-93A7-B5775C42249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#,##0\ _€</c:formatCode>
                <c:ptCount val="3"/>
                <c:pt idx="0">
                  <c:v>24</c:v>
                </c:pt>
                <c:pt idx="1">
                  <c:v>47</c:v>
                </c:pt>
                <c:pt idx="2">
                  <c:v>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CC7-476A-93A7-B5775C4224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8676959"/>
        <c:axId val="1698686559"/>
      </c:barChart>
      <c:catAx>
        <c:axId val="169867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8686559"/>
        <c:crosses val="autoZero"/>
        <c:auto val="1"/>
        <c:lblAlgn val="ctr"/>
        <c:lblOffset val="100"/>
        <c:noMultiLvlLbl val="0"/>
      </c:catAx>
      <c:valAx>
        <c:axId val="1698686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_€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8676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AE-4B2D-BE16-4AAE8EC639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AE-4B2D-BE16-4AAE8EC639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AAE-4B2D-BE16-4AAE8EC639F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E0F-42B2-BB98-B192843C20C9}"/>
              </c:ext>
            </c:extLst>
          </c:dPt>
          <c:cat>
            <c:strRef>
              <c:f>Foglio1!$A$2:$A$5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Foglio1!$B$2:$B$5</c:f>
              <c:numCache>
                <c:formatCode>0.00</c:formatCode>
                <c:ptCount val="4"/>
                <c:pt idx="0">
                  <c:v>1.38</c:v>
                </c:pt>
                <c:pt idx="1">
                  <c:v>21.66</c:v>
                </c:pt>
                <c:pt idx="2">
                  <c:v>102.26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08-4AEB-B6B0-998170D260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775613094300027E-2"/>
          <c:y val="0.84596770773883967"/>
          <c:w val="0.92564496824673415"/>
          <c:h val="0.154032292261160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n.</a:t>
            </a:r>
            <a:r>
              <a:rPr lang="en-US" baseline="0" dirty="0"/>
              <a:t> </a:t>
            </a:r>
            <a:r>
              <a:rPr lang="en-US" baseline="0" dirty="0" err="1"/>
              <a:t>progetti</a:t>
            </a: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3833861934211895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1347637795275591"/>
          <c:y val="0.14698449803149607"/>
          <c:w val="0.85319028871391078"/>
          <c:h val="0.689982037401574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C47-469D-82EF-08D75AF9685E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C47-469D-82EF-08D75AF9685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#,##0\ _€</c:formatCode>
                <c:ptCount val="3"/>
                <c:pt idx="0">
                  <c:v>5</c:v>
                </c:pt>
                <c:pt idx="1">
                  <c:v>31</c:v>
                </c:pt>
                <c:pt idx="2">
                  <c:v>267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47-469D-82EF-08D75AF968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8676959"/>
        <c:axId val="1698686559"/>
      </c:barChart>
      <c:catAx>
        <c:axId val="169867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8686559"/>
        <c:crosses val="autoZero"/>
        <c:auto val="1"/>
        <c:lblAlgn val="ctr"/>
        <c:lblOffset val="100"/>
        <c:noMultiLvlLbl val="0"/>
      </c:catAx>
      <c:valAx>
        <c:axId val="1698686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_€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8676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AE-4B2D-BE16-4AAE8EC639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AE-4B2D-BE16-4AAE8EC639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AAE-4B2D-BE16-4AAE8EC639FF}"/>
              </c:ext>
            </c:extLst>
          </c:dPt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0.00</c:formatCode>
                <c:ptCount val="3"/>
                <c:pt idx="0">
                  <c:v>0.11</c:v>
                </c:pt>
                <c:pt idx="1">
                  <c:v>2.2400000000000002</c:v>
                </c:pt>
                <c:pt idx="2">
                  <c:v>28.56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08-4AEB-B6B0-998170D260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775613094300027E-2"/>
          <c:y val="0.84596770773883967"/>
          <c:w val="0.92564496824673415"/>
          <c:h val="0.154032292261160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n.</a:t>
            </a:r>
            <a:r>
              <a:rPr lang="en-US" baseline="0" dirty="0"/>
              <a:t> </a:t>
            </a:r>
            <a:r>
              <a:rPr lang="en-US" baseline="0" dirty="0" err="1"/>
              <a:t>progetti</a:t>
            </a: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3833861934211895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1347637795275591"/>
          <c:y val="0.14698449803149607"/>
          <c:w val="0.85319028871391078"/>
          <c:h val="0.689982037401574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DF4-441C-B639-4648F7AC8E53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DF4-441C-B639-4648F7AC8E5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#,##0\ _€</c:formatCode>
                <c:ptCount val="3"/>
                <c:pt idx="0">
                  <c:v>3</c:v>
                </c:pt>
                <c:pt idx="1">
                  <c:v>17</c:v>
                </c:pt>
                <c:pt idx="2">
                  <c:v>290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F4-441C-B639-4648F7AC8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8676959"/>
        <c:axId val="1698686559"/>
      </c:barChart>
      <c:catAx>
        <c:axId val="169867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8686559"/>
        <c:crosses val="autoZero"/>
        <c:auto val="1"/>
        <c:lblAlgn val="ctr"/>
        <c:lblOffset val="100"/>
        <c:noMultiLvlLbl val="0"/>
      </c:catAx>
      <c:valAx>
        <c:axId val="1698686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_€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8676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AE-4B2D-BE16-4AAE8EC639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AE-4B2D-BE16-4AAE8EC639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AAE-4B2D-BE16-4AAE8EC639FF}"/>
              </c:ext>
            </c:extLst>
          </c:dPt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0.00</c:formatCode>
                <c:ptCount val="3"/>
                <c:pt idx="0">
                  <c:v>0.03</c:v>
                </c:pt>
                <c:pt idx="1">
                  <c:v>0.12</c:v>
                </c:pt>
                <c:pt idx="2">
                  <c:v>18.989999999999998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08-4AEB-B6B0-998170D260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775613094300027E-2"/>
          <c:y val="0.84596770773883967"/>
          <c:w val="0.92564496824673415"/>
          <c:h val="0.154032292261160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n.</a:t>
            </a:r>
            <a:r>
              <a:rPr lang="en-US" baseline="0" dirty="0"/>
              <a:t> </a:t>
            </a:r>
            <a:r>
              <a:rPr lang="en-US" baseline="0" dirty="0" err="1"/>
              <a:t>progetti</a:t>
            </a: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3833861934211895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1347637795275591"/>
          <c:y val="0.14698449803149607"/>
          <c:w val="0.85319028871391078"/>
          <c:h val="0.689982037401574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6D3-42B4-A50E-81FA9E48BD20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6D3-42B4-A50E-81FA9E48BD2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#,##0\ _€</c:formatCode>
                <c:ptCount val="3"/>
                <c:pt idx="0">
                  <c:v>1</c:v>
                </c:pt>
                <c:pt idx="1">
                  <c:v>3</c:v>
                </c:pt>
                <c:pt idx="2">
                  <c:v>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D3-42B4-A50E-81FA9E48BD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8676959"/>
        <c:axId val="1698686559"/>
      </c:barChart>
      <c:catAx>
        <c:axId val="169867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8686559"/>
        <c:crosses val="autoZero"/>
        <c:auto val="1"/>
        <c:lblAlgn val="ctr"/>
        <c:lblOffset val="100"/>
        <c:noMultiLvlLbl val="0"/>
      </c:catAx>
      <c:valAx>
        <c:axId val="1698686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_€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8676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AE-4B2D-BE16-4AAE8EC639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AE-4B2D-BE16-4AAE8EC639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AAE-4B2D-BE16-4AAE8EC639FF}"/>
              </c:ext>
            </c:extLst>
          </c:dPt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0.00</c:formatCode>
                <c:ptCount val="3"/>
                <c:pt idx="1">
                  <c:v>2.0499999999999998</c:v>
                </c:pt>
                <c:pt idx="2">
                  <c:v>7.84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08-4AEB-B6B0-998170D260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775613094300027E-2"/>
          <c:y val="0.84596770773883967"/>
          <c:w val="0.92564496824673415"/>
          <c:h val="0.154032292261160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n.</a:t>
            </a:r>
            <a:r>
              <a:rPr lang="en-US" baseline="0" dirty="0"/>
              <a:t> </a:t>
            </a:r>
            <a:r>
              <a:rPr lang="en-US" baseline="0" dirty="0" err="1"/>
              <a:t>progetti</a:t>
            </a: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3833861934211895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1347637795275591"/>
          <c:y val="0.14698449803149607"/>
          <c:w val="0.85319028871391078"/>
          <c:h val="0.689982037401574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893-47D1-82A7-CAFF27D06FC0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893-47D1-82A7-CAFF27D06FC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#,##0\ _€</c:formatCode>
                <c:ptCount val="3"/>
                <c:pt idx="0">
                  <c:v>0</c:v>
                </c:pt>
                <c:pt idx="1">
                  <c:v>5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93-47D1-82A7-CAFF27D06F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8676959"/>
        <c:axId val="1698686559"/>
      </c:barChart>
      <c:catAx>
        <c:axId val="169867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8686559"/>
        <c:crosses val="autoZero"/>
        <c:auto val="1"/>
        <c:lblAlgn val="ctr"/>
        <c:lblOffset val="100"/>
        <c:noMultiLvlLbl val="0"/>
      </c:catAx>
      <c:valAx>
        <c:axId val="1698686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_€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8676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PSC Sezione Speciale – Ambito Tematico/valori (Mln €)</a:t>
            </a:r>
          </a:p>
        </c:rich>
      </c:tx>
      <c:layout>
        <c:manualLayout>
          <c:xMode val="edge"/>
          <c:yMode val="edge"/>
          <c:x val="0.18892908313996984"/>
          <c:y val="4.03069677099929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39187328033271202"/>
          <c:y val="0.16524723269316741"/>
          <c:w val="0.57893192423064099"/>
          <c:h val="0.6940602854330708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Sezione Speciale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Foglio1!$A$2:$A$12</c:f>
              <c:strCache>
                <c:ptCount val="11"/>
                <c:pt idx="0">
                  <c:v>12 - CAPACITA' AMMINISTRATIVA</c:v>
                </c:pt>
                <c:pt idx="1">
                  <c:v>11 - ISTRUZIONE E FORMAZIONE</c:v>
                </c:pt>
                <c:pt idx="2">
                  <c:v>10 - SOCIALE E SALUTE</c:v>
                </c:pt>
                <c:pt idx="3">
                  <c:v>9 - LAVORO E OCCUPABILITA'</c:v>
                </c:pt>
                <c:pt idx="4">
                  <c:v>8 - RIQUALIFICAZIONE URBANA</c:v>
                </c:pt>
                <c:pt idx="5">
                  <c:v>7 - TRASPORTI E MOBILITA'</c:v>
                </c:pt>
                <c:pt idx="6">
                  <c:v>6 - CULTURA</c:v>
                </c:pt>
                <c:pt idx="7">
                  <c:v> 5 - AMBIENTE E RISORSE NATURALI</c:v>
                </c:pt>
                <c:pt idx="8">
                  <c:v>3 - COMPETITIVITA' E IMPRESE</c:v>
                </c:pt>
                <c:pt idx="9">
                  <c:v>2 - DIGITALIZZAZIONE</c:v>
                </c:pt>
                <c:pt idx="10">
                  <c:v>1 - RICERCA E INNOVAZIONE</c:v>
                </c:pt>
              </c:strCache>
            </c:strRef>
          </c:cat>
          <c:val>
            <c:numRef>
              <c:f>Foglio1!$B$2:$B$12</c:f>
              <c:numCache>
                <c:formatCode>#,##0.00\ _€</c:formatCode>
                <c:ptCount val="11"/>
                <c:pt idx="0" formatCode="General">
                  <c:v>0</c:v>
                </c:pt>
                <c:pt idx="1">
                  <c:v>6825000</c:v>
                </c:pt>
                <c:pt idx="2">
                  <c:v>25194680</c:v>
                </c:pt>
                <c:pt idx="4">
                  <c:v>0</c:v>
                </c:pt>
                <c:pt idx="5">
                  <c:v>8870000</c:v>
                </c:pt>
                <c:pt idx="6">
                  <c:v>16440000</c:v>
                </c:pt>
                <c:pt idx="7">
                  <c:v>3970000</c:v>
                </c:pt>
                <c:pt idx="8">
                  <c:v>67336800.769999996</c:v>
                </c:pt>
                <c:pt idx="9">
                  <c:v>600000</c:v>
                </c:pt>
                <c:pt idx="10">
                  <c:v>1200000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C2-4E95-A987-B3DF27D623B8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Sezione Speciale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Foglio1!$A$2:$A$12</c:f>
              <c:strCache>
                <c:ptCount val="11"/>
                <c:pt idx="0">
                  <c:v>12 - CAPACITA' AMMINISTRATIVA</c:v>
                </c:pt>
                <c:pt idx="1">
                  <c:v>11 - ISTRUZIONE E FORMAZIONE</c:v>
                </c:pt>
                <c:pt idx="2">
                  <c:v>10 - SOCIALE E SALUTE</c:v>
                </c:pt>
                <c:pt idx="3">
                  <c:v>9 - LAVORO E OCCUPABILITA'</c:v>
                </c:pt>
                <c:pt idx="4">
                  <c:v>8 - RIQUALIFICAZIONE URBANA</c:v>
                </c:pt>
                <c:pt idx="5">
                  <c:v>7 - TRASPORTI E MOBILITA'</c:v>
                </c:pt>
                <c:pt idx="6">
                  <c:v>6 - CULTURA</c:v>
                </c:pt>
                <c:pt idx="7">
                  <c:v> 5 - AMBIENTE E RISORSE NATURALI</c:v>
                </c:pt>
                <c:pt idx="8">
                  <c:v>3 - COMPETITIVITA' E IMPRESE</c:v>
                </c:pt>
                <c:pt idx="9">
                  <c:v>2 - DIGITALIZZAZIONE</c:v>
                </c:pt>
                <c:pt idx="10">
                  <c:v>1 - RICERCA E INNOVAZIONE</c:v>
                </c:pt>
              </c:strCache>
            </c:strRef>
          </c:cat>
          <c:val>
            <c:numRef>
              <c:f>Foglio1!$C$2:$C$12</c:f>
              <c:numCache>
                <c:formatCode>#,##0.00\ _€</c:formatCode>
                <c:ptCount val="11"/>
                <c:pt idx="1">
                  <c:v>2000000</c:v>
                </c:pt>
                <c:pt idx="2">
                  <c:v>800000</c:v>
                </c:pt>
                <c:pt idx="3">
                  <c:v>3000000</c:v>
                </c:pt>
                <c:pt idx="5">
                  <c:v>6700000</c:v>
                </c:pt>
                <c:pt idx="6">
                  <c:v>3000000</c:v>
                </c:pt>
                <c:pt idx="8">
                  <c:v>15000000</c:v>
                </c:pt>
                <c:pt idx="10">
                  <c:v>3800000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07-4EBB-BF84-4991038E28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96568591"/>
        <c:axId val="1396543151"/>
      </c:barChart>
      <c:catAx>
        <c:axId val="13965685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96543151"/>
        <c:crosses val="autoZero"/>
        <c:auto val="1"/>
        <c:lblAlgn val="ctr"/>
        <c:lblOffset val="100"/>
        <c:noMultiLvlLbl val="0"/>
      </c:catAx>
      <c:valAx>
        <c:axId val="13965431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965685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540340066187388"/>
          <c:y val="0.93398915528837456"/>
          <c:w val="0.34153701801767533"/>
          <c:h val="6.60109341151101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Mln €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79424960"/>
        <c:axId val="66717008"/>
      </c:barChart>
      <c:catAx>
        <c:axId val="1779424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6717008"/>
        <c:crosses val="autoZero"/>
        <c:auto val="1"/>
        <c:lblAlgn val="ctr"/>
        <c:lblOffset val="100"/>
        <c:noMultiLvlLbl val="0"/>
      </c:catAx>
      <c:valAx>
        <c:axId val="66717008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7942496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800" b="0" i="0" baseline="0">
                <a:effectLst/>
              </a:rPr>
              <a:t>Mln € </a:t>
            </a:r>
            <a:endParaRPr lang="it-IT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0370603674540683"/>
          <c:y val="0.20821777486147564"/>
          <c:w val="0.87129396325459318"/>
          <c:h val="0.69827172645086033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72722208"/>
        <c:axId val="21420192"/>
      </c:barChart>
      <c:catAx>
        <c:axId val="177272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420192"/>
        <c:crosses val="autoZero"/>
        <c:auto val="1"/>
        <c:lblAlgn val="ctr"/>
        <c:lblOffset val="100"/>
        <c:noMultiLvlLbl val="0"/>
      </c:catAx>
      <c:valAx>
        <c:axId val="21420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7272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10836395300513"/>
          <c:y val="1.0972996636099719E-2"/>
          <c:w val="0.75378300822608202"/>
          <c:h val="0.8227351274134832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"/>
          <c:dPt>
            <c:idx val="0"/>
            <c:bubble3D val="0"/>
            <c:explosion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821-416E-BCCB-FD6BE1FBD2B0}"/>
              </c:ext>
            </c:extLst>
          </c:dPt>
          <c:dPt>
            <c:idx val="1"/>
            <c:bubble3D val="0"/>
            <c:explosion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821-416E-BCCB-FD6BE1FBD2B0}"/>
              </c:ext>
            </c:extLst>
          </c:dPt>
          <c:dPt>
            <c:idx val="2"/>
            <c:bubble3D val="0"/>
            <c:explosion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821-416E-BCCB-FD6BE1FBD2B0}"/>
              </c:ext>
            </c:extLst>
          </c:dPt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0.00</c:formatCode>
                <c:ptCount val="3"/>
                <c:pt idx="0">
                  <c:v>48.44</c:v>
                </c:pt>
                <c:pt idx="1">
                  <c:v>10.06</c:v>
                </c:pt>
                <c:pt idx="2">
                  <c:v>71.94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21-416E-BCCB-FD6BE1FBD2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n.</a:t>
            </a:r>
            <a:r>
              <a:rPr lang="en-US" baseline="0" dirty="0"/>
              <a:t> </a:t>
            </a:r>
            <a:r>
              <a:rPr lang="en-US" baseline="0" dirty="0" err="1"/>
              <a:t>progetti</a:t>
            </a: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3833861934211895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1347637795275591"/>
          <c:y val="0.14698449803149607"/>
          <c:w val="0.85319028871391078"/>
          <c:h val="0.689982037401574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400-499E-8AAA-BA27DE66678B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400-499E-8AAA-BA27DE6667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#,##0\ _€</c:formatCode>
                <c:ptCount val="3"/>
                <c:pt idx="0">
                  <c:v>130</c:v>
                </c:pt>
                <c:pt idx="1">
                  <c:v>27</c:v>
                </c:pt>
                <c:pt idx="2">
                  <c:v>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00-499E-8AAA-BA27DE6667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8676959"/>
        <c:axId val="1698686559"/>
      </c:barChart>
      <c:catAx>
        <c:axId val="169867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8686559"/>
        <c:crosses val="autoZero"/>
        <c:auto val="1"/>
        <c:lblAlgn val="ctr"/>
        <c:lblOffset val="100"/>
        <c:noMultiLvlLbl val="0"/>
      </c:catAx>
      <c:valAx>
        <c:axId val="1698686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_€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8676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800" b="0" i="0" baseline="0">
                <a:effectLst/>
              </a:rPr>
              <a:t>Mln € </a:t>
            </a:r>
            <a:endParaRPr lang="it-IT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0370603674540683"/>
          <c:y val="0.20821777486147564"/>
          <c:w val="0.87129396325459318"/>
          <c:h val="0.69827172645086033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72722208"/>
        <c:axId val="21420192"/>
      </c:barChart>
      <c:catAx>
        <c:axId val="177272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420192"/>
        <c:crosses val="autoZero"/>
        <c:auto val="1"/>
        <c:lblAlgn val="ctr"/>
        <c:lblOffset val="100"/>
        <c:noMultiLvlLbl val="0"/>
      </c:catAx>
      <c:valAx>
        <c:axId val="21420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7272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Mln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0269464945741143"/>
          <c:y val="0.16106544629279756"/>
          <c:w val="0.85347026906554846"/>
          <c:h val="0.733934784111331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Foglio1!$A$2:$A$8</c:f>
              <c:strCache>
                <c:ptCount val="7"/>
                <c:pt idx="0">
                  <c:v>RICERCA E INNOVAZIONE</c:v>
                </c:pt>
                <c:pt idx="1">
                  <c:v>COMPETITIVITA' E IMPRESE</c:v>
                </c:pt>
                <c:pt idx="2">
                  <c:v>CULTURA</c:v>
                </c:pt>
                <c:pt idx="3">
                  <c:v>TRASPORTI E MOBILITA'</c:v>
                </c:pt>
                <c:pt idx="4">
                  <c:v>LAVORO E OCCUPABILITA'</c:v>
                </c:pt>
                <c:pt idx="5">
                  <c:v>SOCIALE E SALUTE</c:v>
                </c:pt>
                <c:pt idx="6">
                  <c:v>ISTRUZIONE E FORMAZIONE</c:v>
                </c:pt>
              </c:strCache>
            </c:strRef>
          </c:cat>
          <c:val>
            <c:numRef>
              <c:f>Foglio1!$B$2:$B$8</c:f>
              <c:numCache>
                <c:formatCode>#,##0.00\ _€</c:formatCode>
                <c:ptCount val="7"/>
                <c:pt idx="0">
                  <c:v>3800000</c:v>
                </c:pt>
                <c:pt idx="1">
                  <c:v>15000000</c:v>
                </c:pt>
                <c:pt idx="2">
                  <c:v>3000000</c:v>
                </c:pt>
                <c:pt idx="3">
                  <c:v>6700000</c:v>
                </c:pt>
                <c:pt idx="4">
                  <c:v>3000000</c:v>
                </c:pt>
                <c:pt idx="5">
                  <c:v>800000</c:v>
                </c:pt>
                <c:pt idx="6">
                  <c:v>2000000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A6-4E55-AFF9-8CADAE640A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3907631"/>
        <c:axId val="1583903311"/>
      </c:barChart>
      <c:catAx>
        <c:axId val="1583907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83903311"/>
        <c:crosses val="autoZero"/>
        <c:auto val="1"/>
        <c:lblAlgn val="ctr"/>
        <c:lblOffset val="100"/>
        <c:noMultiLvlLbl val="0"/>
      </c:catAx>
      <c:valAx>
        <c:axId val="1583903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_€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83907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6898-4357-BA26-E3FC3556B30D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6898-4357-BA26-E3FC3556B30D}"/>
              </c:ext>
            </c:extLst>
          </c:dPt>
          <c:dLbls>
            <c:dLbl>
              <c:idx val="2"/>
              <c:layout>
                <c:manualLayout>
                  <c:x val="4.6412971658118156E-3"/>
                  <c:y val="-1.5010152536243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898-4357-BA26-E3FC3556B3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'[20241122_FSC Sezione Speciale_Stato di attuazione (1).xlsx]speciale 2'!$B$33:$D$33</c:f>
              <c:strCache>
                <c:ptCount val="3"/>
                <c:pt idx="0">
                  <c:v>in progettazione </c:v>
                </c:pt>
                <c:pt idx="1">
                  <c:v>in esecuzione </c:v>
                </c:pt>
                <c:pt idx="2">
                  <c:v>in chiusura</c:v>
                </c:pt>
              </c:strCache>
            </c:strRef>
          </c:cat>
          <c:val>
            <c:numRef>
              <c:f>'[20241122_FSC Sezione Speciale_Stato di attuazione (1).xlsx]speciale 2'!$B$34:$D$34</c:f>
              <c:numCache>
                <c:formatCode>_-* #,##0.00\ [$€-410]_-;\-* #,##0.00\ [$€-410]_-;_-* "-"??\ [$€-410]_-;_-@_-</c:formatCode>
                <c:ptCount val="3"/>
                <c:pt idx="0">
                  <c:v>5800000</c:v>
                </c:pt>
                <c:pt idx="1">
                  <c:v>24700000</c:v>
                </c:pt>
                <c:pt idx="2">
                  <c:v>3800000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98-4357-BA26-E3FC3556B3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05431247"/>
        <c:axId val="1405427919"/>
      </c:barChart>
      <c:catAx>
        <c:axId val="1405431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05427919"/>
        <c:crosses val="autoZero"/>
        <c:auto val="1"/>
        <c:lblAlgn val="ctr"/>
        <c:lblOffset val="100"/>
        <c:noMultiLvlLbl val="0"/>
      </c:catAx>
      <c:valAx>
        <c:axId val="14054279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.00\ [$€-410]_-;\-* #,##0.00\ [$€-410]_-;_-* &quot;-&quot;??\ [$€-410]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054312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13231938309448"/>
          <c:y val="0.1310419003623865"/>
          <c:w val="0.88986761811023618"/>
          <c:h val="0.689982037401574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in progettazione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Foglio1!$B$2</c:f>
              <c:numCache>
                <c:formatCode>General</c:formatCode>
                <c:ptCount val="1"/>
                <c:pt idx="0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7A-4105-AAA9-187BAC145766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in esecuzione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Foglio1!$C$2</c:f>
              <c:numCache>
                <c:formatCode>General</c:formatCode>
                <c:ptCount val="1"/>
                <c:pt idx="0">
                  <c:v>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7A-4105-AAA9-187BAC145766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chiusura/chiusi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Foglio1!$D$2</c:f>
              <c:numCache>
                <c:formatCode>General</c:formatCode>
                <c:ptCount val="1"/>
                <c:pt idx="0">
                  <c:v>2979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7A-4105-AAA9-187BAC1457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6793104"/>
        <c:axId val="1586772464"/>
      </c:barChart>
      <c:catAx>
        <c:axId val="15867931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86772464"/>
        <c:crosses val="autoZero"/>
        <c:auto val="1"/>
        <c:lblAlgn val="ctr"/>
        <c:lblOffset val="100"/>
        <c:noMultiLvlLbl val="0"/>
      </c:catAx>
      <c:valAx>
        <c:axId val="1586772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86793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292-4F2D-AFF2-A205998E0BD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292-4F2D-AFF2-A205998E0BD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292-4F2D-AFF2-A205998E0BDF}"/>
              </c:ext>
            </c:extLst>
          </c:dPt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69.7</c:v>
                </c:pt>
                <c:pt idx="1">
                  <c:v>545.29999999999995</c:v>
                </c:pt>
                <c:pt idx="2" formatCode="#,##0.00">
                  <c:v>1244.7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6C-4118-B434-4DE9DB85D5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072255860459949"/>
          <c:y val="0.12340536740837592"/>
          <c:w val="0.84995250527719146"/>
          <c:h val="0.699898679701103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0.00%</c:formatCode>
                <c:ptCount val="3"/>
                <c:pt idx="0">
                  <c:v>7.8E-2</c:v>
                </c:pt>
                <c:pt idx="1">
                  <c:v>0.1898</c:v>
                </c:pt>
                <c:pt idx="2">
                  <c:v>0.73219999999999996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EC-4D66-910D-BC0539BEFF7A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Foglio1!$C$2:$C$4</c:f>
              <c:numCache>
                <c:formatCode>0.00%</c:formatCode>
                <c:ptCount val="3"/>
                <c:pt idx="0">
                  <c:v>6.3799999999999996E-2</c:v>
                </c:pt>
                <c:pt idx="1">
                  <c:v>0.19109999999999999</c:v>
                </c:pt>
                <c:pt idx="2">
                  <c:v>0.74509999999999998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EC-4D66-910D-BC0539BEFF7A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Foglio1!$D$2:$D$4</c:f>
              <c:numCache>
                <c:formatCode>0.00%</c:formatCode>
                <c:ptCount val="3"/>
                <c:pt idx="0">
                  <c:v>2.5000000000000001E-2</c:v>
                </c:pt>
                <c:pt idx="1">
                  <c:v>0.1082</c:v>
                </c:pt>
                <c:pt idx="2">
                  <c:v>0.86670000000000003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EC-4D66-910D-BC0539BEFF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3781536"/>
        <c:axId val="1593782496"/>
      </c:barChart>
      <c:catAx>
        <c:axId val="1593781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93782496"/>
        <c:crosses val="autoZero"/>
        <c:auto val="1"/>
        <c:lblAlgn val="ctr"/>
        <c:lblOffset val="100"/>
        <c:noMultiLvlLbl val="0"/>
      </c:catAx>
      <c:valAx>
        <c:axId val="1593782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93781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306097933562937"/>
          <c:y val="0.9206866653088539"/>
          <c:w val="0.23752208087990223"/>
          <c:h val="7.02382905327815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40233384069002"/>
          <c:y val="4.5292424687970206E-2"/>
          <c:w val="0.62630872653475389"/>
          <c:h val="0.80045007118075762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764-4212-9B4F-A77451B18D9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764-4212-9B4F-A77451B18D9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764-4212-9B4F-A77451B18D90}"/>
              </c:ext>
            </c:extLst>
          </c:dPt>
          <c:cat>
            <c:strRef>
              <c:f>Foglio1!$A$2:$A$4</c:f>
              <c:strCache>
                <c:ptCount val="3"/>
                <c:pt idx="0">
                  <c:v>in progettazione</c:v>
                </c:pt>
                <c:pt idx="1">
                  <c:v>in esecuzione</c:v>
                </c:pt>
                <c:pt idx="2">
                  <c:v>in chiusura/chiusi</c:v>
                </c:pt>
              </c:strCache>
            </c:strRef>
          </c:cat>
          <c:val>
            <c:numRef>
              <c:f>Foglio1!$B$2:$B$4</c:f>
              <c:numCache>
                <c:formatCode>0.0</c:formatCode>
                <c:ptCount val="3"/>
                <c:pt idx="0">
                  <c:v>2.8</c:v>
                </c:pt>
                <c:pt idx="1">
                  <c:v>23.5</c:v>
                </c:pt>
                <c:pt idx="2">
                  <c:v>24.9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08-4AEB-B6B0-998170D260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775613094300027E-2"/>
          <c:y val="0.84596770773883967"/>
          <c:w val="0.92564496824673415"/>
          <c:h val="0.154032292261160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0.45412</cdr:x>
      <cdr:y>0.17837</cdr:y>
    </cdr:from>
    <cdr:to>
      <cdr:x>0.56794</cdr:x>
      <cdr:y>0.21102</cdr:y>
    </cdr:to>
    <cdr:sp macro="" textlink="">
      <cdr:nvSpPr>
        <cdr:cNvPr id="2" name="Rettangolo 1">
          <a:extLst xmlns:a="http://schemas.openxmlformats.org/drawingml/2006/main">
            <a:ext uri="{FF2B5EF4-FFF2-40B4-BE49-F238E27FC236}">
              <a16:creationId xmlns:a16="http://schemas.microsoft.com/office/drawing/2014/main" id="{F42B2A0C-6338-CF5A-4D8A-BA3C5188C555}"/>
            </a:ext>
          </a:extLst>
        </cdr:cNvPr>
        <cdr:cNvSpPr/>
      </cdr:nvSpPr>
      <cdr:spPr>
        <a:xfrm xmlns:a="http://schemas.openxmlformats.org/drawingml/2006/main">
          <a:off x="4022104" y="786828"/>
          <a:ext cx="1008112" cy="144016"/>
        </a:xfrm>
        <a:prstGeom xmlns:a="http://schemas.openxmlformats.org/drawingml/2006/main" prst="rect">
          <a:avLst/>
        </a:prstGeom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it-IT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66.098.747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0.47695</cdr:x>
      <cdr:y>0.26169</cdr:y>
    </cdr:from>
    <cdr:to>
      <cdr:x>0.59077</cdr:x>
      <cdr:y>0.29434</cdr:y>
    </cdr:to>
    <cdr:sp macro="" textlink="">
      <cdr:nvSpPr>
        <cdr:cNvPr id="4" name="Rettangolo 3">
          <a:extLst xmlns:a="http://schemas.openxmlformats.org/drawingml/2006/main">
            <a:ext uri="{FF2B5EF4-FFF2-40B4-BE49-F238E27FC236}">
              <a16:creationId xmlns:a16="http://schemas.microsoft.com/office/drawing/2014/main" id="{3085745F-2D63-FBFF-1C6F-F26292067AF6}"/>
            </a:ext>
          </a:extLst>
        </cdr:cNvPr>
        <cdr:cNvSpPr/>
      </cdr:nvSpPr>
      <cdr:spPr>
        <a:xfrm xmlns:a="http://schemas.openxmlformats.org/drawingml/2006/main">
          <a:off x="4224335" y="1154347"/>
          <a:ext cx="1008112" cy="144016"/>
        </a:xfrm>
        <a:prstGeom xmlns:a="http://schemas.openxmlformats.org/drawingml/2006/main" prst="rect">
          <a:avLst/>
        </a:prstGeom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84.292.043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0.52729</cdr:x>
      <cdr:y>0.32681</cdr:y>
    </cdr:from>
    <cdr:to>
      <cdr:x>0.64111</cdr:x>
      <cdr:y>0.35946</cdr:y>
    </cdr:to>
    <cdr:sp macro="" textlink="">
      <cdr:nvSpPr>
        <cdr:cNvPr id="6" name="Rettangolo 5">
          <a:extLst xmlns:a="http://schemas.openxmlformats.org/drawingml/2006/main">
            <a:ext uri="{FF2B5EF4-FFF2-40B4-BE49-F238E27FC236}">
              <a16:creationId xmlns:a16="http://schemas.microsoft.com/office/drawing/2014/main" id="{C4EB698F-0B04-B1C3-4C6F-89EEA724B478}"/>
            </a:ext>
          </a:extLst>
        </cdr:cNvPr>
        <cdr:cNvSpPr/>
      </cdr:nvSpPr>
      <cdr:spPr>
        <a:xfrm xmlns:a="http://schemas.openxmlformats.org/drawingml/2006/main">
          <a:off x="4670176" y="1441619"/>
          <a:ext cx="1008112" cy="144016"/>
        </a:xfrm>
        <a:prstGeom xmlns:a="http://schemas.openxmlformats.org/drawingml/2006/main" prst="rect">
          <a:avLst/>
        </a:prstGeom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147.681.265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0.83623</cdr:x>
      <cdr:y>0.40937</cdr:y>
    </cdr:from>
    <cdr:to>
      <cdr:x>0.95005</cdr:x>
      <cdr:y>0.44202</cdr:y>
    </cdr:to>
    <cdr:sp macro="" textlink="">
      <cdr:nvSpPr>
        <cdr:cNvPr id="7" name="Rettangolo 6">
          <a:extLst xmlns:a="http://schemas.openxmlformats.org/drawingml/2006/main">
            <a:ext uri="{FF2B5EF4-FFF2-40B4-BE49-F238E27FC236}">
              <a16:creationId xmlns:a16="http://schemas.microsoft.com/office/drawing/2014/main" id="{C4EB698F-0B04-B1C3-4C6F-89EEA724B478}"/>
            </a:ext>
          </a:extLst>
        </cdr:cNvPr>
        <cdr:cNvSpPr/>
      </cdr:nvSpPr>
      <cdr:spPr>
        <a:xfrm xmlns:a="http://schemas.openxmlformats.org/drawingml/2006/main">
          <a:off x="7406480" y="1805806"/>
          <a:ext cx="1008112" cy="144016"/>
        </a:xfrm>
        <a:prstGeom xmlns:a="http://schemas.openxmlformats.org/drawingml/2006/main" prst="rect">
          <a:avLst/>
        </a:prstGeom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530.401.500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0.60859</cdr:x>
      <cdr:y>0.48368</cdr:y>
    </cdr:from>
    <cdr:to>
      <cdr:x>0.72241</cdr:x>
      <cdr:y>0.51632</cdr:y>
    </cdr:to>
    <cdr:sp macro="" textlink="">
      <cdr:nvSpPr>
        <cdr:cNvPr id="8" name="Rettangolo 7">
          <a:extLst xmlns:a="http://schemas.openxmlformats.org/drawingml/2006/main">
            <a:ext uri="{FF2B5EF4-FFF2-40B4-BE49-F238E27FC236}">
              <a16:creationId xmlns:a16="http://schemas.microsoft.com/office/drawing/2014/main" id="{C4EB698F-0B04-B1C3-4C6F-89EEA724B478}"/>
            </a:ext>
          </a:extLst>
        </cdr:cNvPr>
        <cdr:cNvSpPr/>
      </cdr:nvSpPr>
      <cdr:spPr>
        <a:xfrm xmlns:a="http://schemas.openxmlformats.org/drawingml/2006/main">
          <a:off x="5390256" y="2133566"/>
          <a:ext cx="1008112" cy="144016"/>
        </a:xfrm>
        <a:prstGeom xmlns:a="http://schemas.openxmlformats.org/drawingml/2006/main" prst="rect">
          <a:avLst/>
        </a:prstGeom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247.916.228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0.88618</cdr:x>
      <cdr:y>0.56167</cdr:y>
    </cdr:from>
    <cdr:to>
      <cdr:x>1</cdr:x>
      <cdr:y>0.59432</cdr:y>
    </cdr:to>
    <cdr:sp macro="" textlink="">
      <cdr:nvSpPr>
        <cdr:cNvPr id="9" name="Rettangolo 8">
          <a:extLst xmlns:a="http://schemas.openxmlformats.org/drawingml/2006/main">
            <a:ext uri="{FF2B5EF4-FFF2-40B4-BE49-F238E27FC236}">
              <a16:creationId xmlns:a16="http://schemas.microsoft.com/office/drawing/2014/main" id="{C4EB698F-0B04-B1C3-4C6F-89EEA724B478}"/>
            </a:ext>
          </a:extLst>
        </cdr:cNvPr>
        <cdr:cNvSpPr/>
      </cdr:nvSpPr>
      <cdr:spPr>
        <a:xfrm xmlns:a="http://schemas.openxmlformats.org/drawingml/2006/main">
          <a:off x="7848872" y="2477599"/>
          <a:ext cx="1008112" cy="144016"/>
        </a:xfrm>
        <a:prstGeom xmlns:a="http://schemas.openxmlformats.org/drawingml/2006/main" prst="rect">
          <a:avLst/>
        </a:prstGeom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599.149.765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0.48664</cdr:x>
      <cdr:y>0.62603</cdr:y>
    </cdr:from>
    <cdr:to>
      <cdr:x>0.60046</cdr:x>
      <cdr:y>0.65868</cdr:y>
    </cdr:to>
    <cdr:sp macro="" textlink="">
      <cdr:nvSpPr>
        <cdr:cNvPr id="10" name="Rettangolo 9">
          <a:extLst xmlns:a="http://schemas.openxmlformats.org/drawingml/2006/main">
            <a:ext uri="{FF2B5EF4-FFF2-40B4-BE49-F238E27FC236}">
              <a16:creationId xmlns:a16="http://schemas.microsoft.com/office/drawing/2014/main" id="{C4EB698F-0B04-B1C3-4C6F-89EEA724B478}"/>
            </a:ext>
          </a:extLst>
        </cdr:cNvPr>
        <cdr:cNvSpPr/>
      </cdr:nvSpPr>
      <cdr:spPr>
        <a:xfrm xmlns:a="http://schemas.openxmlformats.org/drawingml/2006/main">
          <a:off x="4310136" y="2761515"/>
          <a:ext cx="1008112" cy="144016"/>
        </a:xfrm>
        <a:prstGeom xmlns:a="http://schemas.openxmlformats.org/drawingml/2006/main" prst="rect">
          <a:avLst/>
        </a:prstGeom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95.490.348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0.45412</cdr:x>
      <cdr:y>0.70625</cdr:y>
    </cdr:from>
    <cdr:to>
      <cdr:x>0.56794</cdr:x>
      <cdr:y>0.7389</cdr:y>
    </cdr:to>
    <cdr:sp macro="" textlink="">
      <cdr:nvSpPr>
        <cdr:cNvPr id="11" name="Rettangolo 10">
          <a:extLst xmlns:a="http://schemas.openxmlformats.org/drawingml/2006/main">
            <a:ext uri="{FF2B5EF4-FFF2-40B4-BE49-F238E27FC236}">
              <a16:creationId xmlns:a16="http://schemas.microsoft.com/office/drawing/2014/main" id="{C4EB698F-0B04-B1C3-4C6F-89EEA724B478}"/>
            </a:ext>
          </a:extLst>
        </cdr:cNvPr>
        <cdr:cNvSpPr/>
      </cdr:nvSpPr>
      <cdr:spPr>
        <a:xfrm xmlns:a="http://schemas.openxmlformats.org/drawingml/2006/main">
          <a:off x="4022104" y="3115370"/>
          <a:ext cx="1008112" cy="144016"/>
        </a:xfrm>
        <a:prstGeom xmlns:a="http://schemas.openxmlformats.org/drawingml/2006/main" prst="rect">
          <a:avLst/>
        </a:prstGeom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56.466.491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0.4216</cdr:x>
      <cdr:y>0.77295</cdr:y>
    </cdr:from>
    <cdr:to>
      <cdr:x>0.53542</cdr:x>
      <cdr:y>0.8056</cdr:y>
    </cdr:to>
    <cdr:sp macro="" textlink="">
      <cdr:nvSpPr>
        <cdr:cNvPr id="12" name="Rettangolo 11">
          <a:extLst xmlns:a="http://schemas.openxmlformats.org/drawingml/2006/main">
            <a:ext uri="{FF2B5EF4-FFF2-40B4-BE49-F238E27FC236}">
              <a16:creationId xmlns:a16="http://schemas.microsoft.com/office/drawing/2014/main" id="{C4EB698F-0B04-B1C3-4C6F-89EEA724B478}"/>
            </a:ext>
          </a:extLst>
        </cdr:cNvPr>
        <cdr:cNvSpPr/>
      </cdr:nvSpPr>
      <cdr:spPr>
        <a:xfrm xmlns:a="http://schemas.openxmlformats.org/drawingml/2006/main">
          <a:off x="3734072" y="3409587"/>
          <a:ext cx="1008112" cy="144016"/>
        </a:xfrm>
        <a:prstGeom xmlns:a="http://schemas.openxmlformats.org/drawingml/2006/main" prst="rect">
          <a:avLst/>
        </a:prstGeom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18.436.361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0.41347</cdr:x>
      <cdr:y>0.85457</cdr:y>
    </cdr:from>
    <cdr:to>
      <cdr:x>0.52729</cdr:x>
      <cdr:y>0.88722</cdr:y>
    </cdr:to>
    <cdr:sp macro="" textlink="">
      <cdr:nvSpPr>
        <cdr:cNvPr id="13" name="Rettangolo 12">
          <a:extLst xmlns:a="http://schemas.openxmlformats.org/drawingml/2006/main">
            <a:ext uri="{FF2B5EF4-FFF2-40B4-BE49-F238E27FC236}">
              <a16:creationId xmlns:a16="http://schemas.microsoft.com/office/drawing/2014/main" id="{C4EB698F-0B04-B1C3-4C6F-89EEA724B478}"/>
            </a:ext>
          </a:extLst>
        </cdr:cNvPr>
        <cdr:cNvSpPr/>
      </cdr:nvSpPr>
      <cdr:spPr>
        <a:xfrm xmlns:a="http://schemas.openxmlformats.org/drawingml/2006/main">
          <a:off x="3662064" y="3769627"/>
          <a:ext cx="1008112" cy="144016"/>
        </a:xfrm>
        <a:prstGeom xmlns:a="http://schemas.openxmlformats.org/drawingml/2006/main" prst="rect">
          <a:avLst/>
        </a:prstGeom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13.774.039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0.41999</cdr:x>
      <cdr:y>0.24617</cdr:y>
    </cdr:from>
    <cdr:to>
      <cdr:x>0.49304</cdr:x>
      <cdr:y>0.27882</cdr:y>
    </cdr:to>
    <cdr:sp macro="" textlink="">
      <cdr:nvSpPr>
        <cdr:cNvPr id="2" name="Rettangolo 1">
          <a:extLst xmlns:a="http://schemas.openxmlformats.org/drawingml/2006/main">
            <a:ext uri="{FF2B5EF4-FFF2-40B4-BE49-F238E27FC236}">
              <a16:creationId xmlns:a16="http://schemas.microsoft.com/office/drawing/2014/main" id="{8F7F313F-195E-CED8-A16D-8E8F07694F08}"/>
            </a:ext>
          </a:extLst>
        </cdr:cNvPr>
        <cdr:cNvSpPr/>
      </cdr:nvSpPr>
      <cdr:spPr>
        <a:xfrm xmlns:a="http://schemas.openxmlformats.org/drawingml/2006/main">
          <a:off x="3312368" y="1085888"/>
          <a:ext cx="576064" cy="144016"/>
        </a:xfrm>
        <a:prstGeom xmlns:a="http://schemas.openxmlformats.org/drawingml/2006/main" prst="rect">
          <a:avLst/>
        </a:prstGeom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it-IT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26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0.66651</cdr:x>
      <cdr:y>0.52249</cdr:y>
    </cdr:from>
    <cdr:to>
      <cdr:x>0.73955</cdr:x>
      <cdr:y>0.56394</cdr:y>
    </cdr:to>
    <cdr:sp macro="" textlink="">
      <cdr:nvSpPr>
        <cdr:cNvPr id="3" name="Rettangolo 2">
          <a:extLst xmlns:a="http://schemas.openxmlformats.org/drawingml/2006/main">
            <a:ext uri="{FF2B5EF4-FFF2-40B4-BE49-F238E27FC236}">
              <a16:creationId xmlns:a16="http://schemas.microsoft.com/office/drawing/2014/main" id="{8F7F313F-195E-CED8-A16D-8E8F07694F08}"/>
            </a:ext>
          </a:extLst>
        </cdr:cNvPr>
        <cdr:cNvSpPr/>
      </cdr:nvSpPr>
      <cdr:spPr>
        <a:xfrm xmlns:a="http://schemas.openxmlformats.org/drawingml/2006/main">
          <a:off x="5256584" y="2304780"/>
          <a:ext cx="576064" cy="182860"/>
        </a:xfrm>
        <a:prstGeom xmlns:a="http://schemas.openxmlformats.org/drawingml/2006/main" prst="rect">
          <a:avLst/>
        </a:prstGeom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it-IT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462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0.92495</cdr:x>
      <cdr:y>0.39436</cdr:y>
    </cdr:from>
    <cdr:to>
      <cdr:x>0.99799</cdr:x>
      <cdr:y>0.43581</cdr:y>
    </cdr:to>
    <cdr:sp macro="" textlink="">
      <cdr:nvSpPr>
        <cdr:cNvPr id="4" name="Rettangolo 3">
          <a:extLst xmlns:a="http://schemas.openxmlformats.org/drawingml/2006/main">
            <a:ext uri="{FF2B5EF4-FFF2-40B4-BE49-F238E27FC236}">
              <a16:creationId xmlns:a16="http://schemas.microsoft.com/office/drawing/2014/main" id="{8F7F313F-195E-CED8-A16D-8E8F07694F08}"/>
            </a:ext>
          </a:extLst>
        </cdr:cNvPr>
        <cdr:cNvSpPr/>
      </cdr:nvSpPr>
      <cdr:spPr>
        <a:xfrm xmlns:a="http://schemas.openxmlformats.org/drawingml/2006/main">
          <a:off x="7294815" y="1739574"/>
          <a:ext cx="576064" cy="182860"/>
        </a:xfrm>
        <a:prstGeom xmlns:a="http://schemas.openxmlformats.org/drawingml/2006/main" prst="rect">
          <a:avLst/>
        </a:prstGeom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it-IT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890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0.62086</cdr:x>
      <cdr:y>0.31262</cdr:y>
    </cdr:from>
    <cdr:to>
      <cdr:x>0.6939</cdr:x>
      <cdr:y>0.35407</cdr:y>
    </cdr:to>
    <cdr:sp macro="" textlink="">
      <cdr:nvSpPr>
        <cdr:cNvPr id="5" name="Rettangolo 4">
          <a:extLst xmlns:a="http://schemas.openxmlformats.org/drawingml/2006/main">
            <a:ext uri="{FF2B5EF4-FFF2-40B4-BE49-F238E27FC236}">
              <a16:creationId xmlns:a16="http://schemas.microsoft.com/office/drawing/2014/main" id="{8F7F313F-195E-CED8-A16D-8E8F07694F08}"/>
            </a:ext>
          </a:extLst>
        </cdr:cNvPr>
        <cdr:cNvSpPr/>
      </cdr:nvSpPr>
      <cdr:spPr>
        <a:xfrm xmlns:a="http://schemas.openxmlformats.org/drawingml/2006/main">
          <a:off x="4896544" y="1379010"/>
          <a:ext cx="576064" cy="182860"/>
        </a:xfrm>
        <a:prstGeom xmlns:a="http://schemas.openxmlformats.org/drawingml/2006/main" prst="rect">
          <a:avLst/>
        </a:prstGeom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it-IT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377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0.84912</cdr:x>
      <cdr:y>0.45855</cdr:y>
    </cdr:from>
    <cdr:to>
      <cdr:x>0.92216</cdr:x>
      <cdr:y>0.5</cdr:y>
    </cdr:to>
    <cdr:sp macro="" textlink="">
      <cdr:nvSpPr>
        <cdr:cNvPr id="7" name="Rettangolo 6">
          <a:extLst xmlns:a="http://schemas.openxmlformats.org/drawingml/2006/main">
            <a:ext uri="{FF2B5EF4-FFF2-40B4-BE49-F238E27FC236}">
              <a16:creationId xmlns:a16="http://schemas.microsoft.com/office/drawing/2014/main" id="{8F7F313F-195E-CED8-A16D-8E8F07694F08}"/>
            </a:ext>
          </a:extLst>
        </cdr:cNvPr>
        <cdr:cNvSpPr/>
      </cdr:nvSpPr>
      <cdr:spPr>
        <a:xfrm xmlns:a="http://schemas.openxmlformats.org/drawingml/2006/main">
          <a:off x="6696744" y="2022714"/>
          <a:ext cx="576064" cy="182860"/>
        </a:xfrm>
        <a:prstGeom xmlns:a="http://schemas.openxmlformats.org/drawingml/2006/main" prst="rect">
          <a:avLst/>
        </a:prstGeom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it-IT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784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0.56608</cdr:x>
      <cdr:y>0.58779</cdr:y>
    </cdr:from>
    <cdr:to>
      <cdr:x>0.63912</cdr:x>
      <cdr:y>0.62924</cdr:y>
    </cdr:to>
    <cdr:sp macro="" textlink="">
      <cdr:nvSpPr>
        <cdr:cNvPr id="8" name="Rettangolo 7">
          <a:extLst xmlns:a="http://schemas.openxmlformats.org/drawingml/2006/main">
            <a:ext uri="{FF2B5EF4-FFF2-40B4-BE49-F238E27FC236}">
              <a16:creationId xmlns:a16="http://schemas.microsoft.com/office/drawing/2014/main" id="{8F7F313F-195E-CED8-A16D-8E8F07694F08}"/>
            </a:ext>
          </a:extLst>
        </cdr:cNvPr>
        <cdr:cNvSpPr/>
      </cdr:nvSpPr>
      <cdr:spPr>
        <a:xfrm xmlns:a="http://schemas.openxmlformats.org/drawingml/2006/main">
          <a:off x="4464496" y="2592812"/>
          <a:ext cx="576064" cy="182860"/>
        </a:xfrm>
        <a:prstGeom xmlns:a="http://schemas.openxmlformats.org/drawingml/2006/main" prst="rect">
          <a:avLst/>
        </a:prstGeom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it-IT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303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0.58434</cdr:x>
      <cdr:y>0.65308</cdr:y>
    </cdr:from>
    <cdr:to>
      <cdr:x>0.65738</cdr:x>
      <cdr:y>0.69454</cdr:y>
    </cdr:to>
    <cdr:sp macro="" textlink="">
      <cdr:nvSpPr>
        <cdr:cNvPr id="9" name="Rettangolo 8">
          <a:extLst xmlns:a="http://schemas.openxmlformats.org/drawingml/2006/main">
            <a:ext uri="{FF2B5EF4-FFF2-40B4-BE49-F238E27FC236}">
              <a16:creationId xmlns:a16="http://schemas.microsoft.com/office/drawing/2014/main" id="{8F7F313F-195E-CED8-A16D-8E8F07694F08}"/>
            </a:ext>
          </a:extLst>
        </cdr:cNvPr>
        <cdr:cNvSpPr/>
      </cdr:nvSpPr>
      <cdr:spPr>
        <a:xfrm xmlns:a="http://schemas.openxmlformats.org/drawingml/2006/main">
          <a:off x="4608512" y="2880844"/>
          <a:ext cx="576064" cy="182860"/>
        </a:xfrm>
        <a:prstGeom xmlns:a="http://schemas.openxmlformats.org/drawingml/2006/main" prst="rect">
          <a:avLst/>
        </a:prstGeom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it-IT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310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0.49675</cdr:x>
      <cdr:y>0.73205</cdr:y>
    </cdr:from>
    <cdr:to>
      <cdr:x>0.56979</cdr:x>
      <cdr:y>0.77351</cdr:y>
    </cdr:to>
    <cdr:sp macro="" textlink="">
      <cdr:nvSpPr>
        <cdr:cNvPr id="11" name="Rettangolo 10">
          <a:extLst xmlns:a="http://schemas.openxmlformats.org/drawingml/2006/main">
            <a:ext uri="{FF2B5EF4-FFF2-40B4-BE49-F238E27FC236}">
              <a16:creationId xmlns:a16="http://schemas.microsoft.com/office/drawing/2014/main" id="{886C1534-ECAD-D15A-D54C-49D14793F79F}"/>
            </a:ext>
          </a:extLst>
        </cdr:cNvPr>
        <cdr:cNvSpPr/>
      </cdr:nvSpPr>
      <cdr:spPr>
        <a:xfrm xmlns:a="http://schemas.openxmlformats.org/drawingml/2006/main">
          <a:off x="3917690" y="3229190"/>
          <a:ext cx="576064" cy="182860"/>
        </a:xfrm>
        <a:prstGeom xmlns:a="http://schemas.openxmlformats.org/drawingml/2006/main" prst="rect">
          <a:avLst/>
        </a:prstGeom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180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0.42313</cdr:x>
      <cdr:y>0.8</cdr:y>
    </cdr:from>
    <cdr:to>
      <cdr:x>0.49617</cdr:x>
      <cdr:y>0.84145</cdr:y>
    </cdr:to>
    <cdr:sp macro="" textlink="">
      <cdr:nvSpPr>
        <cdr:cNvPr id="12" name="Rettangolo 11">
          <a:extLst xmlns:a="http://schemas.openxmlformats.org/drawingml/2006/main">
            <a:ext uri="{FF2B5EF4-FFF2-40B4-BE49-F238E27FC236}">
              <a16:creationId xmlns:a16="http://schemas.microsoft.com/office/drawing/2014/main" id="{886C1534-ECAD-D15A-D54C-49D14793F79F}"/>
            </a:ext>
          </a:extLst>
        </cdr:cNvPr>
        <cdr:cNvSpPr/>
      </cdr:nvSpPr>
      <cdr:spPr>
        <a:xfrm xmlns:a="http://schemas.openxmlformats.org/drawingml/2006/main">
          <a:off x="3337063" y="3528916"/>
          <a:ext cx="576064" cy="182860"/>
        </a:xfrm>
        <a:prstGeom xmlns:a="http://schemas.openxmlformats.org/drawingml/2006/main" prst="rect">
          <a:avLst/>
        </a:prstGeom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25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0.40236</cdr:x>
      <cdr:y>0</cdr:y>
    </cdr:from>
    <cdr:to>
      <cdr:x>0.5</cdr:x>
      <cdr:y>0.04808</cdr:y>
    </cdr:to>
    <cdr:sp macro="" textlink="">
      <cdr:nvSpPr>
        <cdr:cNvPr id="2" name="Rettangolo 1">
          <a:extLst xmlns:a="http://schemas.openxmlformats.org/drawingml/2006/main">
            <a:ext uri="{FF2B5EF4-FFF2-40B4-BE49-F238E27FC236}">
              <a16:creationId xmlns:a16="http://schemas.microsoft.com/office/drawing/2014/main" id="{F42B2A0C-6338-CF5A-4D8A-BA3C5188C555}"/>
            </a:ext>
          </a:extLst>
        </cdr:cNvPr>
        <cdr:cNvSpPr/>
      </cdr:nvSpPr>
      <cdr:spPr>
        <a:xfrm xmlns:a="http://schemas.openxmlformats.org/drawingml/2006/main">
          <a:off x="2077219" y="-3120937"/>
          <a:ext cx="504056" cy="144016"/>
        </a:xfrm>
        <a:prstGeom xmlns:a="http://schemas.openxmlformats.org/drawingml/2006/main" prst="rect">
          <a:avLst/>
        </a:prstGeom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it-IT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82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0.29718</cdr:x>
      <cdr:y>0.70213</cdr:y>
    </cdr:from>
    <cdr:to>
      <cdr:x>0.41512</cdr:x>
      <cdr:y>0.75997</cdr:y>
    </cdr:to>
    <cdr:sp macro="" textlink="">
      <cdr:nvSpPr>
        <cdr:cNvPr id="2" name="Rettangolo 1">
          <a:extLst xmlns:a="http://schemas.openxmlformats.org/drawingml/2006/main">
            <a:ext uri="{FF2B5EF4-FFF2-40B4-BE49-F238E27FC236}">
              <a16:creationId xmlns:a16="http://schemas.microsoft.com/office/drawing/2014/main" id="{F42B2A0C-6338-CF5A-4D8A-BA3C5188C555}"/>
            </a:ext>
          </a:extLst>
        </cdr:cNvPr>
        <cdr:cNvSpPr/>
      </cdr:nvSpPr>
      <cdr:spPr>
        <a:xfrm xmlns:a="http://schemas.openxmlformats.org/drawingml/2006/main">
          <a:off x="1270152" y="1748223"/>
          <a:ext cx="504056" cy="144016"/>
        </a:xfrm>
        <a:prstGeom xmlns:a="http://schemas.openxmlformats.org/drawingml/2006/main" prst="rect">
          <a:avLst/>
        </a:prstGeom>
        <a:ln xmlns:a="http://schemas.openxmlformats.org/drawingml/2006/main" w="3175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it-IT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86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0.49983</cdr:x>
      <cdr:y>0.64429</cdr:y>
    </cdr:from>
    <cdr:to>
      <cdr:x>0.61777</cdr:x>
      <cdr:y>0.70213</cdr:y>
    </cdr:to>
    <cdr:sp macro="" textlink="">
      <cdr:nvSpPr>
        <cdr:cNvPr id="3" name="Rettangolo 2">
          <a:extLst xmlns:a="http://schemas.openxmlformats.org/drawingml/2006/main">
            <a:ext uri="{FF2B5EF4-FFF2-40B4-BE49-F238E27FC236}">
              <a16:creationId xmlns:a16="http://schemas.microsoft.com/office/drawing/2014/main" id="{F42B2A0C-6338-CF5A-4D8A-BA3C5188C555}"/>
            </a:ext>
          </a:extLst>
        </cdr:cNvPr>
        <cdr:cNvSpPr/>
      </cdr:nvSpPr>
      <cdr:spPr>
        <a:xfrm xmlns:a="http://schemas.openxmlformats.org/drawingml/2006/main">
          <a:off x="2136283" y="1604207"/>
          <a:ext cx="504056" cy="144016"/>
        </a:xfrm>
        <a:prstGeom xmlns:a="http://schemas.openxmlformats.org/drawingml/2006/main" prst="rect">
          <a:avLst/>
        </a:prstGeom>
        <a:ln xmlns:a="http://schemas.openxmlformats.org/drawingml/2006/main" w="3175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it-IT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372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0.69293</cdr:x>
      <cdr:y>0.14692</cdr:y>
    </cdr:from>
    <cdr:to>
      <cdr:x>0.81086</cdr:x>
      <cdr:y>0.20476</cdr:y>
    </cdr:to>
    <cdr:sp macro="" textlink="">
      <cdr:nvSpPr>
        <cdr:cNvPr id="4" name="Rettangolo 3">
          <a:extLst xmlns:a="http://schemas.openxmlformats.org/drawingml/2006/main">
            <a:ext uri="{FF2B5EF4-FFF2-40B4-BE49-F238E27FC236}">
              <a16:creationId xmlns:a16="http://schemas.microsoft.com/office/drawing/2014/main" id="{F42B2A0C-6338-CF5A-4D8A-BA3C5188C555}"/>
            </a:ext>
          </a:extLst>
        </cdr:cNvPr>
        <cdr:cNvSpPr/>
      </cdr:nvSpPr>
      <cdr:spPr>
        <a:xfrm xmlns:a="http://schemas.openxmlformats.org/drawingml/2006/main">
          <a:off x="2961549" y="365803"/>
          <a:ext cx="504056" cy="144016"/>
        </a:xfrm>
        <a:prstGeom xmlns:a="http://schemas.openxmlformats.org/drawingml/2006/main" prst="rect">
          <a:avLst/>
        </a:prstGeom>
        <a:ln xmlns:a="http://schemas.openxmlformats.org/drawingml/2006/main" w="3175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it-IT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2979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0.06962</cdr:x>
      <cdr:y>0.71707</cdr:y>
    </cdr:from>
    <cdr:to>
      <cdr:x>0.28565</cdr:x>
      <cdr:y>0.78968</cdr:y>
    </cdr:to>
    <cdr:sp macro="" textlink="">
      <cdr:nvSpPr>
        <cdr:cNvPr id="3" name="Rettangolo 2">
          <a:extLst xmlns:a="http://schemas.openxmlformats.org/drawingml/2006/main">
            <a:ext uri="{FF2B5EF4-FFF2-40B4-BE49-F238E27FC236}">
              <a16:creationId xmlns:a16="http://schemas.microsoft.com/office/drawing/2014/main" id="{023FC39D-3475-273D-F1E7-56425D4A820A}"/>
            </a:ext>
          </a:extLst>
        </cdr:cNvPr>
        <cdr:cNvSpPr/>
      </cdr:nvSpPr>
      <cdr:spPr>
        <a:xfrm xmlns:a="http://schemas.openxmlformats.org/drawingml/2006/main">
          <a:off x="281777" y="2133055"/>
          <a:ext cx="874439" cy="216011"/>
        </a:xfrm>
        <a:prstGeom xmlns:a="http://schemas.openxmlformats.org/drawingml/2006/main" prst="rect">
          <a:avLst/>
        </a:prstGeom>
        <a:ln xmlns:a="http://schemas.openxmlformats.org/drawingml/2006/main" w="3175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1.244,7 Mln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0.70674</cdr:x>
      <cdr:y>0.09451</cdr:y>
    </cdr:from>
    <cdr:to>
      <cdr:x>0.89585</cdr:x>
      <cdr:y>0.158</cdr:y>
    </cdr:to>
    <cdr:sp macro="" textlink="">
      <cdr:nvSpPr>
        <cdr:cNvPr id="4" name="Rettangolo 3">
          <a:extLst xmlns:a="http://schemas.openxmlformats.org/drawingml/2006/main">
            <a:ext uri="{FF2B5EF4-FFF2-40B4-BE49-F238E27FC236}">
              <a16:creationId xmlns:a16="http://schemas.microsoft.com/office/drawing/2014/main" id="{023FC39D-3475-273D-F1E7-56425D4A820A}"/>
            </a:ext>
          </a:extLst>
        </cdr:cNvPr>
        <cdr:cNvSpPr/>
      </cdr:nvSpPr>
      <cdr:spPr>
        <a:xfrm xmlns:a="http://schemas.openxmlformats.org/drawingml/2006/main">
          <a:off x="2860607" y="281153"/>
          <a:ext cx="765445" cy="188849"/>
        </a:xfrm>
        <a:prstGeom xmlns:a="http://schemas.openxmlformats.org/drawingml/2006/main" prst="rect">
          <a:avLst/>
        </a:prstGeom>
        <a:ln xmlns:a="http://schemas.openxmlformats.org/drawingml/2006/main" w="3175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545,3 Mln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0.23021</cdr:x>
      <cdr:y>0.02599</cdr:y>
    </cdr:from>
    <cdr:to>
      <cdr:x>0.73</cdr:x>
      <cdr:y>0.09838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8093EB23-2A00-B283-996F-E24FE13110C0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657716" y="96149"/>
          <a:ext cx="3598868" cy="267888"/>
        </a:xfrm>
        <a:prstGeom xmlns:a="http://schemas.openxmlformats.org/drawingml/2006/main" prst="rect">
          <a:avLst/>
        </a:prstGeom>
      </cdr:spPr>
    </cdr:pic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0.71903</cdr:x>
      <cdr:y>0.73906</cdr:y>
    </cdr:from>
    <cdr:to>
      <cdr:x>0.89284</cdr:x>
      <cdr:y>0.80029</cdr:y>
    </cdr:to>
    <cdr:sp macro="" textlink="">
      <cdr:nvSpPr>
        <cdr:cNvPr id="2" name="Rettangolo 1">
          <a:extLst xmlns:a="http://schemas.openxmlformats.org/drawingml/2006/main">
            <a:ext uri="{FF2B5EF4-FFF2-40B4-BE49-F238E27FC236}">
              <a16:creationId xmlns:a16="http://schemas.microsoft.com/office/drawing/2014/main" id="{11D896FD-F575-DB79-CC86-4EB1F9A79F97}"/>
            </a:ext>
          </a:extLst>
        </cdr:cNvPr>
        <cdr:cNvSpPr/>
      </cdr:nvSpPr>
      <cdr:spPr>
        <a:xfrm xmlns:a="http://schemas.openxmlformats.org/drawingml/2006/main">
          <a:off x="2834400" y="2279563"/>
          <a:ext cx="685174" cy="188838"/>
        </a:xfrm>
        <a:prstGeom xmlns:a="http://schemas.openxmlformats.org/drawingml/2006/main" prst="rect">
          <a:avLst/>
        </a:prstGeom>
        <a:ln xmlns:a="http://schemas.openxmlformats.org/drawingml/2006/main" w="3175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23,5 Mln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0.07191</cdr:x>
      <cdr:y>0.68122</cdr:y>
    </cdr:from>
    <cdr:to>
      <cdr:x>0.24572</cdr:x>
      <cdr:y>0.74245</cdr:y>
    </cdr:to>
    <cdr:sp macro="" textlink="">
      <cdr:nvSpPr>
        <cdr:cNvPr id="4" name="Rettangolo 3">
          <a:extLst xmlns:a="http://schemas.openxmlformats.org/drawingml/2006/main">
            <a:ext uri="{FF2B5EF4-FFF2-40B4-BE49-F238E27FC236}">
              <a16:creationId xmlns:a16="http://schemas.microsoft.com/office/drawing/2014/main" id="{FDB94960-BDDD-38E7-E7DB-A52C97D63180}"/>
            </a:ext>
          </a:extLst>
        </cdr:cNvPr>
        <cdr:cNvSpPr/>
      </cdr:nvSpPr>
      <cdr:spPr>
        <a:xfrm xmlns:a="http://schemas.openxmlformats.org/drawingml/2006/main">
          <a:off x="283465" y="2101154"/>
          <a:ext cx="685159" cy="188858"/>
        </a:xfrm>
        <a:prstGeom xmlns:a="http://schemas.openxmlformats.org/drawingml/2006/main" prst="rect">
          <a:avLst/>
        </a:prstGeom>
        <a:ln xmlns:a="http://schemas.openxmlformats.org/drawingml/2006/main" w="3175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24,9 Mln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0.71099</cdr:x>
      <cdr:y>0.78191</cdr:y>
    </cdr:from>
    <cdr:to>
      <cdr:x>0.88287</cdr:x>
      <cdr:y>0.84087</cdr:y>
    </cdr:to>
    <cdr:sp macro="" textlink="">
      <cdr:nvSpPr>
        <cdr:cNvPr id="2" name="Rettangolo 1">
          <a:extLst xmlns:a="http://schemas.openxmlformats.org/drawingml/2006/main">
            <a:ext uri="{FF2B5EF4-FFF2-40B4-BE49-F238E27FC236}">
              <a16:creationId xmlns:a16="http://schemas.microsoft.com/office/drawing/2014/main" id="{11D896FD-F575-DB79-CC86-4EB1F9A79F97}"/>
            </a:ext>
          </a:extLst>
        </cdr:cNvPr>
        <cdr:cNvSpPr/>
      </cdr:nvSpPr>
      <cdr:spPr>
        <a:xfrm xmlns:a="http://schemas.openxmlformats.org/drawingml/2006/main">
          <a:off x="2834401" y="2504308"/>
          <a:ext cx="685174" cy="188838"/>
        </a:xfrm>
        <a:prstGeom xmlns:a="http://schemas.openxmlformats.org/drawingml/2006/main" prst="rect">
          <a:avLst/>
        </a:prstGeom>
        <a:ln xmlns:a="http://schemas.openxmlformats.org/drawingml/2006/main" w="3175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44,1 Mln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0.14742</cdr:x>
      <cdr:y>0.43686</cdr:y>
    </cdr:from>
    <cdr:to>
      <cdr:x>0.26657</cdr:x>
      <cdr:y>0.4791</cdr:y>
    </cdr:to>
    <cdr:sp macro="" textlink="">
      <cdr:nvSpPr>
        <cdr:cNvPr id="2" name="Rettangolo 1">
          <a:extLst xmlns:a="http://schemas.openxmlformats.org/drawingml/2006/main">
            <a:ext uri="{FF2B5EF4-FFF2-40B4-BE49-F238E27FC236}">
              <a16:creationId xmlns:a16="http://schemas.microsoft.com/office/drawing/2014/main" id="{C5E7C961-FE37-AB9A-413C-E6180D461B19}"/>
            </a:ext>
          </a:extLst>
        </cdr:cNvPr>
        <cdr:cNvSpPr/>
      </cdr:nvSpPr>
      <cdr:spPr>
        <a:xfrm xmlns:a="http://schemas.openxmlformats.org/drawingml/2006/main">
          <a:off x="1144671" y="1697213"/>
          <a:ext cx="925118" cy="164094"/>
        </a:xfrm>
        <a:prstGeom xmlns:a="http://schemas.openxmlformats.org/drawingml/2006/main" prst="rect">
          <a:avLst/>
        </a:prstGeom>
        <a:ln xmlns:a="http://schemas.openxmlformats.org/drawingml/2006/main" w="3175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3.800.000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0.39071</cdr:x>
      <cdr:y>0.45776</cdr:y>
    </cdr:from>
    <cdr:to>
      <cdr:x>0.50985</cdr:x>
      <cdr:y>0.5</cdr:y>
    </cdr:to>
    <cdr:sp macro="" textlink="">
      <cdr:nvSpPr>
        <cdr:cNvPr id="3" name="Rettangolo 2">
          <a:extLst xmlns:a="http://schemas.openxmlformats.org/drawingml/2006/main">
            <a:ext uri="{FF2B5EF4-FFF2-40B4-BE49-F238E27FC236}">
              <a16:creationId xmlns:a16="http://schemas.microsoft.com/office/drawing/2014/main" id="{C5E7C961-FE37-AB9A-413C-E6180D461B19}"/>
            </a:ext>
          </a:extLst>
        </cdr:cNvPr>
        <cdr:cNvSpPr/>
      </cdr:nvSpPr>
      <cdr:spPr>
        <a:xfrm xmlns:a="http://schemas.openxmlformats.org/drawingml/2006/main">
          <a:off x="3033623" y="1778417"/>
          <a:ext cx="925118" cy="164094"/>
        </a:xfrm>
        <a:prstGeom xmlns:a="http://schemas.openxmlformats.org/drawingml/2006/main" prst="rect">
          <a:avLst/>
        </a:prstGeom>
        <a:ln xmlns:a="http://schemas.openxmlformats.org/drawingml/2006/main" w="3175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3.000.000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0.26657</cdr:x>
      <cdr:y>0.12605</cdr:y>
    </cdr:from>
    <cdr:to>
      <cdr:x>0.38572</cdr:x>
      <cdr:y>0.16829</cdr:y>
    </cdr:to>
    <cdr:sp macro="" textlink="">
      <cdr:nvSpPr>
        <cdr:cNvPr id="7" name="Rettangolo 6">
          <a:extLst xmlns:a="http://schemas.openxmlformats.org/drawingml/2006/main">
            <a:ext uri="{FF2B5EF4-FFF2-40B4-BE49-F238E27FC236}">
              <a16:creationId xmlns:a16="http://schemas.microsoft.com/office/drawing/2014/main" id="{C5E7C961-FE37-AB9A-413C-E6180D461B19}"/>
            </a:ext>
          </a:extLst>
        </cdr:cNvPr>
        <cdr:cNvSpPr/>
      </cdr:nvSpPr>
      <cdr:spPr>
        <a:xfrm xmlns:a="http://schemas.openxmlformats.org/drawingml/2006/main">
          <a:off x="2069789" y="489707"/>
          <a:ext cx="925118" cy="164094"/>
        </a:xfrm>
        <a:prstGeom xmlns:a="http://schemas.openxmlformats.org/drawingml/2006/main" prst="rect">
          <a:avLst/>
        </a:prstGeom>
        <a:ln xmlns:a="http://schemas.openxmlformats.org/drawingml/2006/main" w="3175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15.000.000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0.50985</cdr:x>
      <cdr:y>0.35128</cdr:y>
    </cdr:from>
    <cdr:to>
      <cdr:x>0.629</cdr:x>
      <cdr:y>0.39352</cdr:y>
    </cdr:to>
    <cdr:sp macro="" textlink="">
      <cdr:nvSpPr>
        <cdr:cNvPr id="8" name="Rettangolo 7">
          <a:extLst xmlns:a="http://schemas.openxmlformats.org/drawingml/2006/main">
            <a:ext uri="{FF2B5EF4-FFF2-40B4-BE49-F238E27FC236}">
              <a16:creationId xmlns:a16="http://schemas.microsoft.com/office/drawing/2014/main" id="{C5E7C961-FE37-AB9A-413C-E6180D461B19}"/>
            </a:ext>
          </a:extLst>
        </cdr:cNvPr>
        <cdr:cNvSpPr/>
      </cdr:nvSpPr>
      <cdr:spPr>
        <a:xfrm xmlns:a="http://schemas.openxmlformats.org/drawingml/2006/main">
          <a:off x="3958741" y="1364741"/>
          <a:ext cx="925118" cy="164094"/>
        </a:xfrm>
        <a:prstGeom xmlns:a="http://schemas.openxmlformats.org/drawingml/2006/main" prst="rect">
          <a:avLst/>
        </a:prstGeom>
        <a:ln xmlns:a="http://schemas.openxmlformats.org/drawingml/2006/main" w="3175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6.700.000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0.63218</cdr:x>
      <cdr:y>0.45798</cdr:y>
    </cdr:from>
    <cdr:to>
      <cdr:x>0.75133</cdr:x>
      <cdr:y>0.50022</cdr:y>
    </cdr:to>
    <cdr:sp macro="" textlink="">
      <cdr:nvSpPr>
        <cdr:cNvPr id="9" name="Rettangolo 8">
          <a:extLst xmlns:a="http://schemas.openxmlformats.org/drawingml/2006/main">
            <a:ext uri="{FF2B5EF4-FFF2-40B4-BE49-F238E27FC236}">
              <a16:creationId xmlns:a16="http://schemas.microsoft.com/office/drawing/2014/main" id="{C5E7C961-FE37-AB9A-413C-E6180D461B19}"/>
            </a:ext>
          </a:extLst>
        </cdr:cNvPr>
        <cdr:cNvSpPr/>
      </cdr:nvSpPr>
      <cdr:spPr>
        <a:xfrm xmlns:a="http://schemas.openxmlformats.org/drawingml/2006/main">
          <a:off x="4908510" y="1779260"/>
          <a:ext cx="925118" cy="164094"/>
        </a:xfrm>
        <a:prstGeom xmlns:a="http://schemas.openxmlformats.org/drawingml/2006/main" prst="rect">
          <a:avLst/>
        </a:prstGeom>
        <a:ln xmlns:a="http://schemas.openxmlformats.org/drawingml/2006/main" w="3175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3.000.000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0.7555</cdr:x>
      <cdr:y>0.51957</cdr:y>
    </cdr:from>
    <cdr:to>
      <cdr:x>0.87465</cdr:x>
      <cdr:y>0.56181</cdr:y>
    </cdr:to>
    <cdr:sp macro="" textlink="">
      <cdr:nvSpPr>
        <cdr:cNvPr id="10" name="Rettangolo 9">
          <a:extLst xmlns:a="http://schemas.openxmlformats.org/drawingml/2006/main">
            <a:ext uri="{FF2B5EF4-FFF2-40B4-BE49-F238E27FC236}">
              <a16:creationId xmlns:a16="http://schemas.microsoft.com/office/drawing/2014/main" id="{C5E7C961-FE37-AB9A-413C-E6180D461B19}"/>
            </a:ext>
          </a:extLst>
        </cdr:cNvPr>
        <cdr:cNvSpPr/>
      </cdr:nvSpPr>
      <cdr:spPr>
        <a:xfrm xmlns:a="http://schemas.openxmlformats.org/drawingml/2006/main">
          <a:off x="5866048" y="2018538"/>
          <a:ext cx="925118" cy="164094"/>
        </a:xfrm>
        <a:prstGeom xmlns:a="http://schemas.openxmlformats.org/drawingml/2006/main" prst="rect">
          <a:avLst/>
        </a:prstGeom>
        <a:ln xmlns:a="http://schemas.openxmlformats.org/drawingml/2006/main" w="3175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800.000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0.87667</cdr:x>
      <cdr:y>0.47888</cdr:y>
    </cdr:from>
    <cdr:to>
      <cdr:x>0.99581</cdr:x>
      <cdr:y>0.52112</cdr:y>
    </cdr:to>
    <cdr:sp macro="" textlink="">
      <cdr:nvSpPr>
        <cdr:cNvPr id="11" name="Rettangolo 10">
          <a:extLst xmlns:a="http://schemas.openxmlformats.org/drawingml/2006/main">
            <a:ext uri="{FF2B5EF4-FFF2-40B4-BE49-F238E27FC236}">
              <a16:creationId xmlns:a16="http://schemas.microsoft.com/office/drawing/2014/main" id="{C5E7C961-FE37-AB9A-413C-E6180D461B19}"/>
            </a:ext>
          </a:extLst>
        </cdr:cNvPr>
        <cdr:cNvSpPr/>
      </cdr:nvSpPr>
      <cdr:spPr>
        <a:xfrm xmlns:a="http://schemas.openxmlformats.org/drawingml/2006/main">
          <a:off x="6806825" y="1860464"/>
          <a:ext cx="925118" cy="164094"/>
        </a:xfrm>
        <a:prstGeom xmlns:a="http://schemas.openxmlformats.org/drawingml/2006/main" prst="rect">
          <a:avLst/>
        </a:prstGeom>
        <a:ln xmlns:a="http://schemas.openxmlformats.org/drawingml/2006/main" w="3175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it-IT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2.000.000</a:t>
          </a:r>
          <a:endParaRPr lang="it-IT" sz="1000" dirty="0">
            <a:ln>
              <a:solidFill>
                <a:schemeClr val="tx1"/>
              </a:solidFill>
            </a:ln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21" tIns="45710" rIns="91421" bIns="4571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21" tIns="45710" rIns="91421" bIns="45710" rtlCol="0"/>
          <a:lstStyle>
            <a:lvl1pPr algn="r">
              <a:defRPr sz="1200"/>
            </a:lvl1pPr>
          </a:lstStyle>
          <a:p>
            <a:fld id="{A340C4E3-0FE7-4A9E-BA00-59EA15019291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21" tIns="45710" rIns="91421" bIns="4571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21" tIns="45710" rIns="91421" bIns="45710" rtlCol="0" anchor="b"/>
          <a:lstStyle>
            <a:lvl1pPr algn="r">
              <a:defRPr sz="1200"/>
            </a:lvl1pPr>
          </a:lstStyle>
          <a:p>
            <a:fld id="{3D677781-C4FA-4DBE-8747-2F61592CF8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1279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8056"/>
          </a:xfrm>
          <a:prstGeom prst="rect">
            <a:avLst/>
          </a:prstGeom>
        </p:spPr>
        <p:txBody>
          <a:bodyPr vert="horz" lIns="91421" tIns="45710" rIns="91421" bIns="4571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21" tIns="45710" rIns="91421" bIns="45710" rtlCol="0"/>
          <a:lstStyle>
            <a:lvl1pPr algn="r">
              <a:defRPr sz="1200"/>
            </a:lvl1pPr>
          </a:lstStyle>
          <a:p>
            <a:fld id="{B869D86A-8A34-402B-9127-6A9EC9B2A209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0" rIns="91421" bIns="4571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1" tIns="45710" rIns="91421" bIns="4571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3" y="9428586"/>
            <a:ext cx="2945659" cy="498055"/>
          </a:xfrm>
          <a:prstGeom prst="rect">
            <a:avLst/>
          </a:prstGeom>
        </p:spPr>
        <p:txBody>
          <a:bodyPr vert="horz" lIns="91421" tIns="45710" rIns="91421" bIns="4571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21" tIns="45710" rIns="91421" bIns="45710" rtlCol="0" anchor="b"/>
          <a:lstStyle>
            <a:lvl1pPr algn="r">
              <a:defRPr sz="1200"/>
            </a:lvl1pPr>
          </a:lstStyle>
          <a:p>
            <a:fld id="{39C58F02-8205-40E0-9F3B-5915AB84E5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2589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8F02-8205-40E0-9F3B-5915AB84E5A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187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2C6430-36E8-7A00-4395-14A3AC1BF6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A60B35A5-CA9D-D3A3-55C9-9C2CECB54E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895F0EBE-BF01-51EB-0250-E307DB46B5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91F27B1-40A1-DF06-7936-5E9A941EE2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8F02-8205-40E0-9F3B-5915AB84E5AB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70553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5DEA9-5629-45B6-85F6-A5DFB29294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7E7B829D-3A82-B788-25F9-DD13E4EDD5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07063FD7-168B-7BFD-D581-A95367171C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CEAF700-A41F-0AEE-B948-7A102FA6CA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8F02-8205-40E0-9F3B-5915AB84E5AB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89040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CD3BDF-AA8B-3241-D0BE-2106B2D3E2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796EB205-1E31-1B92-308F-0FD63A6825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F28CB52B-9C44-8DD0-7CEB-1E684D2199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2521FDB-AAB6-2F60-8CC2-32BA19E19F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8F02-8205-40E0-9F3B-5915AB84E5AB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49707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7451F1-1469-CA72-C96D-E64D0BD443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B7BA9273-96FC-4EF9-D02F-910A1C3F7C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5B6176AC-35D1-42D6-4CA5-0727D7D821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0EE14B5-8BCB-F9FB-228D-BAD1482BEA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8F02-8205-40E0-9F3B-5915AB84E5AB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72619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F348DB-7423-C338-25C4-98C44F9F01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1476E169-89C8-5105-2B39-078FB7FBC2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B064587E-5710-05E9-8B78-85DEBDFC07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D2E5BD-EEA4-6285-12F1-6D3B00B85B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8F02-8205-40E0-9F3B-5915AB84E5AB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52220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1F041D-50EC-7404-5BC6-E73C8730BB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4D76F743-4471-A3DF-5CDE-72E22AD179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438A6A55-1755-F738-B989-3FCD8B7AC3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4B11F40-C007-E671-51DF-479F554FC6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8F02-8205-40E0-9F3B-5915AB84E5AB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35087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021CC1-A893-A93B-9718-EEB2D354D8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449FBC02-B09F-4737-1CAB-B4D95A685E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F264AAD3-9003-6F1E-8FA7-202620FFA2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9F50C88-F5E5-9A8D-CD51-8943C14DD7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8F02-8205-40E0-9F3B-5915AB84E5AB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4870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8F02-8205-40E0-9F3B-5915AB84E5AB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4810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1A88CB-3097-9B30-B431-6148EAADD9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041D5245-443B-C59E-3D43-B9470E8BD6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5CB83BDE-4A5E-91B0-64A8-FE7D817175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6F5CFA8-AFA6-4204-A1DB-557E0AF37A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8F02-8205-40E0-9F3B-5915AB84E5AB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42685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8F02-8205-40E0-9F3B-5915AB84E5AB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1883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8F02-8205-40E0-9F3B-5915AB84E5A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0565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AF6804-DCB4-AAAD-B811-762B65B1DE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C94F43A3-FFA2-A5D2-C785-608A61D04D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88655021-01D0-0599-883C-BC9BB4AA42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D5B8B17-A41F-9B5C-0DA7-AC2E69E9A3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8F02-8205-40E0-9F3B-5915AB84E5AB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7559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8F02-8205-40E0-9F3B-5915AB84E5AB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868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8F02-8205-40E0-9F3B-5915AB84E5AB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8691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8F02-8205-40E0-9F3B-5915AB84E5AB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286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567351-46AB-3D4E-D645-71D17E10F1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432846DD-5761-4195-0B62-CA4E6B6045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21617FA-FB69-8111-4679-81C0A03965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6BFD260-6838-8C3B-936E-F1A9B1FCD3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8F02-8205-40E0-9F3B-5915AB84E5AB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7038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EBA6B1-3AD2-69AC-5E69-3EF2B5C780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A88CA9A-C4AB-2AFE-FBA5-78B8D1F4DB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05CCBBFC-010D-761E-EE9C-D8372E227D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9D6A29D-7929-7CB4-0D41-2A3B0822E9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8F02-8205-40E0-9F3B-5915AB84E5AB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6007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54255D-C559-D044-59F1-0DCCCC6CF4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FF27C36A-3259-50B8-FDCF-D62C682CC6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01C57AF0-FDA2-2F97-6654-1817010D91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D040B91-D5D4-B303-E4D4-E07BE99AE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8F02-8205-40E0-9F3B-5915AB84E5AB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0999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F1532-484D-4C04-8AB2-BAB12711E4C4}" type="datetime1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Assistenza Tecnica all'Organismo di Programmazione - Formez PA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2303-20E8-4050-8F5E-66084BBDA1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112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398A-6879-41C8-BE81-66B41B8BBF8B}" type="datetime1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Assistenza Tecnica all'Organismo di Programmazione - Formez PA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2303-20E8-4050-8F5E-66084BBDA1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9259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56E75-F3A4-42E0-A987-65746D43BE6B}" type="datetime1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Assistenza Tecnica all'Organismo di Programmazione - Formez PA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2303-20E8-4050-8F5E-66084BBDA1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4352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A8B44-B1F8-461C-800A-324FB481D72E}" type="datetime1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Assistenza Tecnica all'Organismo di Programmazione - Formez PA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2303-20E8-4050-8F5E-66084BBDA1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7233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EFDF-4A9D-4F06-B9CF-184DF090E769}" type="datetime1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Assistenza Tecnica all'Organismo di Programmazione - Formez PA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2303-20E8-4050-8F5E-66084BBDA1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32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D4E8-F2F6-4175-A3C7-F0FCFCEF3C0D}" type="datetime1">
              <a:rPr lang="it-IT" smtClean="0"/>
              <a:t>28/11/2024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Assistenza Tecnica all'Organismo di Programmazione - Formez PA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2303-20E8-4050-8F5E-66084BBDA1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4864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3E4D8-2B56-48BA-BA04-952952DDA0F3}" type="datetime1">
              <a:rPr lang="it-IT" smtClean="0"/>
              <a:t>28/11/2024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Assistenza Tecnica all'Organismo di Programmazione - Formez PA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2303-20E8-4050-8F5E-66084BBDA1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154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5BC1-3FFE-4DCA-8664-C6001CD89227}" type="datetime1">
              <a:rPr lang="it-IT" smtClean="0"/>
              <a:t>28/11/2024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Assistenza Tecnica all'Organismo di Programmazione - Formez PA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2303-20E8-4050-8F5E-66084BBDA1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677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720B-5919-40BC-9CBC-2DF4D10ACB2E}" type="datetime1">
              <a:rPr lang="it-IT" smtClean="0"/>
              <a:t>28/11/2024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Assistenza Tecnica all'Organismo di Programmazione - Formez PA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2303-20E8-4050-8F5E-66084BBDA1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3171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C3CE4-02F0-42F0-8C9E-FE960D0526AF}" type="datetime1">
              <a:rPr lang="it-IT" smtClean="0"/>
              <a:t>28/11/2024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Assistenza Tecnica all'Organismo di Programmazione - Formez PA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2303-20E8-4050-8F5E-66084BBDA1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9682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149F-661A-4533-8DC0-A6211D0479A7}" type="datetime1">
              <a:rPr lang="it-IT" smtClean="0"/>
              <a:t>28/11/2024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Assistenza Tecnica all'Organismo di Programmazione - Formez PA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2303-20E8-4050-8F5E-66084BBDA1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9363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172CB-ABD9-4003-B7CE-B6E81A246950}" type="datetime1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Assistenza Tecnica all'Organismo di Programmazione - Formez PA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B2303-20E8-4050-8F5E-66084BBDA1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718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9.xml"/><Relationship Id="rId5" Type="http://schemas.openxmlformats.org/officeDocument/2006/relationships/image" Target="../media/image2.jpeg"/><Relationship Id="rId4" Type="http://schemas.openxmlformats.org/officeDocument/2006/relationships/chart" Target="../charts/char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2.xml"/><Relationship Id="rId5" Type="http://schemas.openxmlformats.org/officeDocument/2006/relationships/image" Target="../media/image2.jpeg"/><Relationship Id="rId4" Type="http://schemas.openxmlformats.org/officeDocument/2006/relationships/chart" Target="../charts/chart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5.xml"/><Relationship Id="rId5" Type="http://schemas.openxmlformats.org/officeDocument/2006/relationships/image" Target="../media/image2.jpeg"/><Relationship Id="rId4" Type="http://schemas.openxmlformats.org/officeDocument/2006/relationships/chart" Target="../charts/char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8.xml"/><Relationship Id="rId5" Type="http://schemas.openxmlformats.org/officeDocument/2006/relationships/image" Target="../media/image2.jpeg"/><Relationship Id="rId4" Type="http://schemas.openxmlformats.org/officeDocument/2006/relationships/chart" Target="../charts/chart2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1.xml"/><Relationship Id="rId5" Type="http://schemas.openxmlformats.org/officeDocument/2006/relationships/image" Target="../media/image2.jpeg"/><Relationship Id="rId4" Type="http://schemas.openxmlformats.org/officeDocument/2006/relationships/chart" Target="../charts/chart3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4.xml"/><Relationship Id="rId5" Type="http://schemas.openxmlformats.org/officeDocument/2006/relationships/image" Target="../media/image2.jpeg"/><Relationship Id="rId4" Type="http://schemas.openxmlformats.org/officeDocument/2006/relationships/chart" Target="../charts/chart3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7.xml"/><Relationship Id="rId5" Type="http://schemas.openxmlformats.org/officeDocument/2006/relationships/image" Target="../media/image2.jpeg"/><Relationship Id="rId4" Type="http://schemas.openxmlformats.org/officeDocument/2006/relationships/chart" Target="../charts/chart3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7" Type="http://schemas.openxmlformats.org/officeDocument/2006/relationships/chart" Target="../charts/chart4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chart" Target="../charts/chart41.xml"/><Relationship Id="rId4" Type="http://schemas.openxmlformats.org/officeDocument/2006/relationships/chart" Target="../charts/chart4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chart" Target="../charts/chart45.xml"/><Relationship Id="rId4" Type="http://schemas.openxmlformats.org/officeDocument/2006/relationships/chart" Target="../charts/chart4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image" Target="../media/image2.jpeg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6.xml"/><Relationship Id="rId5" Type="http://schemas.openxmlformats.org/officeDocument/2006/relationships/image" Target="../media/image2.jpeg"/><Relationship Id="rId4" Type="http://schemas.openxmlformats.org/officeDocument/2006/relationships/chart" Target="../charts/char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3019792"/>
            <a:ext cx="6728792" cy="1752600"/>
          </a:xfrm>
        </p:spPr>
        <p:txBody>
          <a:bodyPr>
            <a:normAutofit fontScale="92500"/>
          </a:bodyPr>
          <a:lstStyle/>
          <a:p>
            <a:endParaRPr lang="it-IT" alt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altLang="it-IT" b="1" i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Stato di attuazione del PSC Abruzzo</a:t>
            </a:r>
            <a:endParaRPr lang="it-IT" altLang="it-IT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it-IT" altLang="it-IT" sz="19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al 31/10/2024</a:t>
            </a:r>
            <a:endParaRPr lang="it-IT" sz="3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it-IT" sz="4500" dirty="0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850442" y="1794373"/>
            <a:ext cx="7772400" cy="796883"/>
          </a:xfrm>
        </p:spPr>
        <p:txBody>
          <a:bodyPr>
            <a:noAutofit/>
          </a:bodyPr>
          <a:lstStyle/>
          <a:p>
            <a:r>
              <a:rPr lang="it-IT" altLang="it-IT" sz="16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Comitato di  Sorveglianza PSC Abruzzo </a:t>
            </a:r>
            <a:br>
              <a:rPr lang="it-IT" altLang="it-IT" sz="16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it-IT" sz="1600" b="1" dirty="0">
                <a:solidFill>
                  <a:schemeClr val="tx2"/>
                </a:solidFill>
                <a:latin typeface="Century Gothic" panose="020B0502020202020204" pitchFamily="34" charset="0"/>
              </a:rPr>
              <a:t>Fondo di Sviluppo e Coesione</a:t>
            </a:r>
            <a:br>
              <a:rPr lang="it-IT" sz="1600" b="1" dirty="0">
                <a:solidFill>
                  <a:schemeClr val="tx2"/>
                </a:solidFill>
                <a:latin typeface="Century Gothic" panose="020B0502020202020204" pitchFamily="34" charset="0"/>
              </a:rPr>
            </a:br>
            <a:r>
              <a:rPr lang="it-IT" sz="1600" b="1" dirty="0">
                <a:solidFill>
                  <a:schemeClr val="tx2"/>
                </a:solidFill>
                <a:latin typeface="Century Gothic" panose="020B0502020202020204" pitchFamily="34" charset="0"/>
              </a:rPr>
              <a:t>(FSC)</a:t>
            </a:r>
            <a:r>
              <a:rPr lang="it-IT" sz="2000" b="1" dirty="0">
                <a:solidFill>
                  <a:schemeClr val="tx2"/>
                </a:solidFill>
                <a:latin typeface="Century Gothic" panose="020B0502020202020204" pitchFamily="34" charset="0"/>
              </a:rPr>
              <a:t/>
            </a:r>
            <a:br>
              <a:rPr lang="it-IT" sz="2000" b="1" dirty="0">
                <a:solidFill>
                  <a:schemeClr val="tx2"/>
                </a:solidFill>
                <a:latin typeface="Century Gothic" panose="020B0502020202020204" pitchFamily="34" charset="0"/>
              </a:rPr>
            </a:b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2303-20E8-4050-8F5E-66084BBDA168}" type="slidenum">
              <a:rPr lang="it-IT" smtClean="0"/>
              <a:t>1</a:t>
            </a:fld>
            <a:endParaRPr lang="it-IT" dirty="0"/>
          </a:p>
        </p:txBody>
      </p:sp>
      <p:sp>
        <p:nvSpPr>
          <p:cNvPr id="12" name="Titolo 4"/>
          <p:cNvSpPr txBox="1">
            <a:spLocks/>
          </p:cNvSpPr>
          <p:nvPr/>
        </p:nvSpPr>
        <p:spPr>
          <a:xfrm>
            <a:off x="685800" y="249289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3800" dirty="0"/>
          </a:p>
        </p:txBody>
      </p:sp>
      <p:sp>
        <p:nvSpPr>
          <p:cNvPr id="8" name="Titolo 4"/>
          <p:cNvSpPr txBox="1">
            <a:spLocks/>
          </p:cNvSpPr>
          <p:nvPr/>
        </p:nvSpPr>
        <p:spPr>
          <a:xfrm>
            <a:off x="2559564" y="5750506"/>
            <a:ext cx="4298454" cy="60584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1800" dirty="0">
                <a:latin typeface="Century Gothic" panose="020B0502020202020204" pitchFamily="34" charset="0"/>
              </a:rPr>
              <a:t>L’Aquila, 3 dicembre 2024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11" name="Sottotitolo 2">
            <a:extLst>
              <a:ext uri="{FF2B5EF4-FFF2-40B4-BE49-F238E27FC236}">
                <a16:creationId xmlns:a16="http://schemas.microsoft.com/office/drawing/2014/main" id="{BAE47968-9164-4426-9311-20B9814137A9}"/>
              </a:ext>
            </a:extLst>
          </p:cNvPr>
          <p:cNvSpPr txBox="1">
            <a:spLocks/>
          </p:cNvSpPr>
          <p:nvPr/>
        </p:nvSpPr>
        <p:spPr>
          <a:xfrm>
            <a:off x="1147922" y="959425"/>
            <a:ext cx="6728792" cy="10878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alt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altLang="it-IT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it-IT" altLang="it-IT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endParaRPr lang="it-IT" sz="44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it-IT" sz="45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9121804-10AC-41A8-A89A-F050FAAB1E43}"/>
              </a:ext>
            </a:extLst>
          </p:cNvPr>
          <p:cNvSpPr txBox="1"/>
          <p:nvPr/>
        </p:nvSpPr>
        <p:spPr>
          <a:xfrm>
            <a:off x="3307257" y="2835126"/>
            <a:ext cx="2777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i="1" dirty="0"/>
              <a:t>punto 3 ODG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41F98D9-18AE-9261-B027-C9AAD4625E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7" y="77929"/>
            <a:ext cx="9001000" cy="1065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14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8D37F7-BA59-E32E-7D83-096A11ECA7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7BE6A8-9240-C4FB-434D-BEC503F1D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095" y="1090561"/>
            <a:ext cx="8229600" cy="443074"/>
          </a:xfrm>
        </p:spPr>
        <p:txBody>
          <a:bodyPr>
            <a:noAutofit/>
          </a:bodyPr>
          <a:lstStyle/>
          <a:p>
            <a:r>
              <a:rPr lang="it-IT" sz="2100" b="1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rPr>
              <a:t>PSC Parte Ordinaria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725AE98-DE80-6A29-28B5-0F47C33E8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43906" y="6149488"/>
            <a:ext cx="2133600" cy="365125"/>
          </a:xfrm>
        </p:spPr>
        <p:txBody>
          <a:bodyPr/>
          <a:lstStyle/>
          <a:p>
            <a:fld id="{A2CB2303-20E8-4050-8F5E-66084BBDA168}" type="slidenum">
              <a:rPr lang="it-IT" smtClean="0"/>
              <a:t>10</a:t>
            </a:fld>
            <a:endParaRPr lang="it-IT" dirty="0"/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1C96A114-91DE-7671-59F7-F18BFC0A5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32" y="-3945720"/>
            <a:ext cx="8229600" cy="4359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it-IT" sz="2800" b="1" dirty="0"/>
          </a:p>
        </p:txBody>
      </p:sp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B4C65059-4D2B-A0EA-AA0F-8ADB87F7B4CB}"/>
              </a:ext>
            </a:extLst>
          </p:cNvPr>
          <p:cNvGraphicFramePr>
            <a:graphicFrameLocks/>
          </p:cNvGraphicFramePr>
          <p:nvPr/>
        </p:nvGraphicFramePr>
        <p:xfrm>
          <a:off x="9407" y="3120937"/>
          <a:ext cx="5162550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id="{4405B8EB-057A-42D3-5126-11D7B41E8C86}"/>
              </a:ext>
            </a:extLst>
          </p:cNvPr>
          <p:cNvSpPr/>
          <p:nvPr/>
        </p:nvSpPr>
        <p:spPr>
          <a:xfrm>
            <a:off x="1005620" y="1705671"/>
            <a:ext cx="76388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05 – AMBIENTE E RISORSE NATURALI - n° interventi 890, per totali M€ 530,40 </a:t>
            </a:r>
            <a:r>
              <a:rPr lang="it-IT" dirty="0"/>
              <a:t> </a:t>
            </a:r>
          </a:p>
        </p:txBody>
      </p:sp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C7A7D090-B73B-7CF1-F32A-5160661A31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1187326"/>
              </p:ext>
            </p:extLst>
          </p:nvPr>
        </p:nvGraphicFramePr>
        <p:xfrm>
          <a:off x="9408" y="2530305"/>
          <a:ext cx="4130544" cy="3071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Immagine 3">
            <a:extLst>
              <a:ext uri="{FF2B5EF4-FFF2-40B4-BE49-F238E27FC236}">
                <a16:creationId xmlns:a16="http://schemas.microsoft.com/office/drawing/2014/main" id="{5654231F-583B-8EDE-E792-2524CDCC48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136525"/>
            <a:ext cx="7704856" cy="911885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4A65B1BA-59F9-804E-321D-B014512D329E}"/>
              </a:ext>
            </a:extLst>
          </p:cNvPr>
          <p:cNvSpPr/>
          <p:nvPr/>
        </p:nvSpPr>
        <p:spPr>
          <a:xfrm>
            <a:off x="2987824" y="2880519"/>
            <a:ext cx="783681" cy="191154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211,7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4A65B1BA-59F9-804E-321D-B014512D329E}"/>
              </a:ext>
            </a:extLst>
          </p:cNvPr>
          <p:cNvSpPr/>
          <p:nvPr/>
        </p:nvSpPr>
        <p:spPr>
          <a:xfrm>
            <a:off x="1898563" y="2376628"/>
            <a:ext cx="685174" cy="188838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31,5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4A65B1BA-59F9-804E-321D-B014512D329E}"/>
              </a:ext>
            </a:extLst>
          </p:cNvPr>
          <p:cNvSpPr/>
          <p:nvPr/>
        </p:nvSpPr>
        <p:spPr>
          <a:xfrm>
            <a:off x="230832" y="4618743"/>
            <a:ext cx="831327" cy="178409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303,6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E6406248-708D-0F17-FC17-296D3D81A2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1349983"/>
              </p:ext>
            </p:extLst>
          </p:nvPr>
        </p:nvGraphicFramePr>
        <p:xfrm>
          <a:off x="3923928" y="2627139"/>
          <a:ext cx="4536504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26433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CF1A9B-0974-92D0-9D47-3F367BFBEC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FF36A2-7609-3BAE-C20A-07354A7C8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095" y="1090561"/>
            <a:ext cx="8229600" cy="443074"/>
          </a:xfrm>
        </p:spPr>
        <p:txBody>
          <a:bodyPr>
            <a:noAutofit/>
          </a:bodyPr>
          <a:lstStyle/>
          <a:p>
            <a:r>
              <a:rPr lang="it-IT" sz="2100" b="1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rPr>
              <a:t>PSC Parte Ordinaria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6BD1C50-B4FC-9680-B2D8-C06905ADC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16216" y="6116550"/>
            <a:ext cx="2133600" cy="365125"/>
          </a:xfrm>
        </p:spPr>
        <p:txBody>
          <a:bodyPr/>
          <a:lstStyle/>
          <a:p>
            <a:fld id="{A2CB2303-20E8-4050-8F5E-66084BBDA168}" type="slidenum">
              <a:rPr lang="it-IT" smtClean="0"/>
              <a:t>11</a:t>
            </a:fld>
            <a:endParaRPr lang="it-IT" dirty="0"/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37F020F3-60F4-8DDB-178D-C33A63D17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32" y="-3945720"/>
            <a:ext cx="8229600" cy="4359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it-IT" sz="2800" b="1" dirty="0"/>
          </a:p>
        </p:txBody>
      </p:sp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40682517-37E9-CC48-DD36-2AC4DC0CCBE0}"/>
              </a:ext>
            </a:extLst>
          </p:cNvPr>
          <p:cNvGraphicFramePr>
            <a:graphicFrameLocks/>
          </p:cNvGraphicFramePr>
          <p:nvPr/>
        </p:nvGraphicFramePr>
        <p:xfrm>
          <a:off x="9407" y="3120937"/>
          <a:ext cx="5162550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id="{D5D3D513-5527-A93A-0653-0EBA97888A7E}"/>
              </a:ext>
            </a:extLst>
          </p:cNvPr>
          <p:cNvSpPr/>
          <p:nvPr/>
        </p:nvSpPr>
        <p:spPr>
          <a:xfrm>
            <a:off x="1914858" y="1648501"/>
            <a:ext cx="5462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06 – CULTURA - n° interventi 784, per totali M€ 247,91 </a:t>
            </a:r>
            <a:r>
              <a:rPr lang="it-IT" dirty="0"/>
              <a:t> </a:t>
            </a:r>
          </a:p>
        </p:txBody>
      </p:sp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8842631F-AEAB-B675-7FB0-CF3904727B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4927395"/>
              </p:ext>
            </p:extLst>
          </p:nvPr>
        </p:nvGraphicFramePr>
        <p:xfrm>
          <a:off x="-138651" y="2494892"/>
          <a:ext cx="4239439" cy="3116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Immagine 3">
            <a:extLst>
              <a:ext uri="{FF2B5EF4-FFF2-40B4-BE49-F238E27FC236}">
                <a16:creationId xmlns:a16="http://schemas.microsoft.com/office/drawing/2014/main" id="{8B84E778-4834-B4C5-8ABF-7BAA7627A23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136525"/>
            <a:ext cx="7704856" cy="911885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DFDCF21F-9786-79C1-B355-98264276B309}"/>
              </a:ext>
            </a:extLst>
          </p:cNvPr>
          <p:cNvSpPr/>
          <p:nvPr/>
        </p:nvSpPr>
        <p:spPr>
          <a:xfrm>
            <a:off x="2699792" y="2645116"/>
            <a:ext cx="685174" cy="188838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72,4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AB353343-2812-02A9-E931-C52E46997709}"/>
              </a:ext>
            </a:extLst>
          </p:cNvPr>
          <p:cNvSpPr/>
          <p:nvPr/>
        </p:nvSpPr>
        <p:spPr>
          <a:xfrm>
            <a:off x="230832" y="4633063"/>
            <a:ext cx="747208" cy="164089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191,7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E0428F9-7F2C-BBD3-D8C8-50867F8898B6}"/>
              </a:ext>
            </a:extLst>
          </p:cNvPr>
          <p:cNvSpPr/>
          <p:nvPr/>
        </p:nvSpPr>
        <p:spPr>
          <a:xfrm>
            <a:off x="1691680" y="2350900"/>
            <a:ext cx="685174" cy="188838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2,7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EBADD650-F5BD-9AB7-AE17-0BDA4FA7DB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3148308"/>
              </p:ext>
            </p:extLst>
          </p:nvPr>
        </p:nvGraphicFramePr>
        <p:xfrm>
          <a:off x="3923928" y="2665635"/>
          <a:ext cx="4536504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51768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ABA632-64CE-72B8-A99B-9CD080BD0E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BCC421-61CE-F665-DA4E-EA79DBBE1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095" y="1090561"/>
            <a:ext cx="8229600" cy="443074"/>
          </a:xfrm>
        </p:spPr>
        <p:txBody>
          <a:bodyPr>
            <a:noAutofit/>
          </a:bodyPr>
          <a:lstStyle/>
          <a:p>
            <a:r>
              <a:rPr lang="it-IT" sz="2100" b="1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rPr>
              <a:t>PSC Parte Ordinaria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B8478DD-FEE4-B194-8207-006ED2584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7095" y="6251258"/>
            <a:ext cx="2133600" cy="365125"/>
          </a:xfrm>
        </p:spPr>
        <p:txBody>
          <a:bodyPr/>
          <a:lstStyle/>
          <a:p>
            <a:fld id="{A2CB2303-20E8-4050-8F5E-66084BBDA168}" type="slidenum">
              <a:rPr lang="it-IT" smtClean="0"/>
              <a:t>12</a:t>
            </a:fld>
            <a:endParaRPr lang="it-IT" dirty="0"/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C1626799-0CA3-7D6E-10F4-0EFF22695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32" y="-3945720"/>
            <a:ext cx="8229600" cy="4359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it-IT" sz="2800" b="1" dirty="0"/>
          </a:p>
        </p:txBody>
      </p:sp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DDA299C5-0384-74B2-CEA3-2A0BC1BF02F4}"/>
              </a:ext>
            </a:extLst>
          </p:cNvPr>
          <p:cNvGraphicFramePr>
            <a:graphicFrameLocks/>
          </p:cNvGraphicFramePr>
          <p:nvPr/>
        </p:nvGraphicFramePr>
        <p:xfrm>
          <a:off x="9407" y="3120937"/>
          <a:ext cx="5162550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id="{7DEAA35C-85F1-4735-EF0D-BD93EB299A20}"/>
              </a:ext>
            </a:extLst>
          </p:cNvPr>
          <p:cNvSpPr/>
          <p:nvPr/>
        </p:nvSpPr>
        <p:spPr>
          <a:xfrm>
            <a:off x="1547664" y="1648501"/>
            <a:ext cx="6804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07 – TRASPORTI E MOBILITA’ - n° interventi 462, per totali M€ 599,14</a:t>
            </a:r>
            <a:r>
              <a:rPr lang="it-IT" dirty="0"/>
              <a:t> </a:t>
            </a:r>
          </a:p>
        </p:txBody>
      </p:sp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AF53122C-1D63-3B8F-5908-2AE75E0087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6543943"/>
              </p:ext>
            </p:extLst>
          </p:nvPr>
        </p:nvGraphicFramePr>
        <p:xfrm>
          <a:off x="107504" y="2473135"/>
          <a:ext cx="3843903" cy="3128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Immagine 3">
            <a:extLst>
              <a:ext uri="{FF2B5EF4-FFF2-40B4-BE49-F238E27FC236}">
                <a16:creationId xmlns:a16="http://schemas.microsoft.com/office/drawing/2014/main" id="{57AFA962-338D-8A63-E83E-319D2EDFC85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136525"/>
            <a:ext cx="7704856" cy="911885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F9C72599-4856-D804-7E55-EF0DC5402814}"/>
              </a:ext>
            </a:extLst>
          </p:cNvPr>
          <p:cNvSpPr/>
          <p:nvPr/>
        </p:nvSpPr>
        <p:spPr>
          <a:xfrm>
            <a:off x="2987824" y="2798867"/>
            <a:ext cx="720080" cy="175049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190,7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D78CDCD3-981B-5A78-A3DA-2E20F630ECEE}"/>
              </a:ext>
            </a:extLst>
          </p:cNvPr>
          <p:cNvSpPr/>
          <p:nvPr/>
        </p:nvSpPr>
        <p:spPr>
          <a:xfrm>
            <a:off x="1936907" y="2367930"/>
            <a:ext cx="685174" cy="188838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26,9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7DB05181-79C9-CBBA-912C-6A6777FE7D44}"/>
              </a:ext>
            </a:extLst>
          </p:cNvPr>
          <p:cNvSpPr/>
          <p:nvPr/>
        </p:nvSpPr>
        <p:spPr>
          <a:xfrm>
            <a:off x="230832" y="4628942"/>
            <a:ext cx="795323" cy="168210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396,2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B1EB1A71-D035-F70F-93A2-B9A2F9D741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4780744"/>
              </p:ext>
            </p:extLst>
          </p:nvPr>
        </p:nvGraphicFramePr>
        <p:xfrm>
          <a:off x="3972706" y="2636739"/>
          <a:ext cx="4536504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30477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F1B42B-E66B-5736-14A6-8459F80DA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0BB988-4732-0728-74F3-1E7DF125F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095" y="1090561"/>
            <a:ext cx="8229600" cy="443074"/>
          </a:xfrm>
        </p:spPr>
        <p:txBody>
          <a:bodyPr>
            <a:noAutofit/>
          </a:bodyPr>
          <a:lstStyle/>
          <a:p>
            <a:r>
              <a:rPr lang="it-IT" sz="2100" b="1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rPr>
              <a:t>PSC Parte Ordinaria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6D86994-9E97-4EE4-274E-751920318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5110" y="6116550"/>
            <a:ext cx="2133600" cy="365125"/>
          </a:xfrm>
        </p:spPr>
        <p:txBody>
          <a:bodyPr/>
          <a:lstStyle/>
          <a:p>
            <a:fld id="{A2CB2303-20E8-4050-8F5E-66084BBDA168}" type="slidenum">
              <a:rPr lang="it-IT" smtClean="0"/>
              <a:t>13</a:t>
            </a:fld>
            <a:endParaRPr lang="it-IT" dirty="0"/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945E3A55-C772-97D5-BB1A-E006EED7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32" y="-3945720"/>
            <a:ext cx="8229600" cy="4359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it-IT" sz="2800" b="1" dirty="0"/>
          </a:p>
        </p:txBody>
      </p:sp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899042B3-E23C-95DB-D030-F942B82B45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6626695"/>
              </p:ext>
            </p:extLst>
          </p:nvPr>
        </p:nvGraphicFramePr>
        <p:xfrm>
          <a:off x="-18250" y="3120937"/>
          <a:ext cx="5162550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id="{B12C59D9-523C-155F-ED84-50FE2A62C86E}"/>
              </a:ext>
            </a:extLst>
          </p:cNvPr>
          <p:cNvSpPr/>
          <p:nvPr/>
        </p:nvSpPr>
        <p:spPr>
          <a:xfrm>
            <a:off x="1351626" y="1648501"/>
            <a:ext cx="7108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08 – RIQUALIFICAZIONE URBANA - n° interventi 303, per totali M€ 95,49</a:t>
            </a:r>
            <a:r>
              <a:rPr lang="it-IT" dirty="0"/>
              <a:t> </a:t>
            </a:r>
          </a:p>
        </p:txBody>
      </p:sp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D72F0D93-1328-66B8-62DE-A092109F22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305668"/>
              </p:ext>
            </p:extLst>
          </p:nvPr>
        </p:nvGraphicFramePr>
        <p:xfrm>
          <a:off x="359138" y="2442357"/>
          <a:ext cx="3942000" cy="3211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Immagine 3">
            <a:extLst>
              <a:ext uri="{FF2B5EF4-FFF2-40B4-BE49-F238E27FC236}">
                <a16:creationId xmlns:a16="http://schemas.microsoft.com/office/drawing/2014/main" id="{56B34C9C-13CD-67B3-52C9-C3CA9B8C20E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136525"/>
            <a:ext cx="7704856" cy="911885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58D0A711-4F9B-29AC-B375-7EBC8F22F2C3}"/>
              </a:ext>
            </a:extLst>
          </p:cNvPr>
          <p:cNvSpPr/>
          <p:nvPr/>
        </p:nvSpPr>
        <p:spPr>
          <a:xfrm>
            <a:off x="3131840" y="2680892"/>
            <a:ext cx="685174" cy="188838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21,7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BA592EDB-1DAD-72A3-F266-D369BAA11A7F}"/>
              </a:ext>
            </a:extLst>
          </p:cNvPr>
          <p:cNvSpPr/>
          <p:nvPr/>
        </p:nvSpPr>
        <p:spPr>
          <a:xfrm>
            <a:off x="607796" y="4618743"/>
            <a:ext cx="738631" cy="216024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102,3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ACD3ACCD-A7EF-8493-CA4D-FB835A9BB9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0611506"/>
              </p:ext>
            </p:extLst>
          </p:nvPr>
        </p:nvGraphicFramePr>
        <p:xfrm>
          <a:off x="4224191" y="2647460"/>
          <a:ext cx="4536504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Rettangolo 10">
            <a:extLst>
              <a:ext uri="{FF2B5EF4-FFF2-40B4-BE49-F238E27FC236}">
                <a16:creationId xmlns:a16="http://schemas.microsoft.com/office/drawing/2014/main" id="{AE30D319-AF7D-87AF-48EB-2BD8693FA3FD}"/>
              </a:ext>
            </a:extLst>
          </p:cNvPr>
          <p:cNvSpPr/>
          <p:nvPr/>
        </p:nvSpPr>
        <p:spPr>
          <a:xfrm>
            <a:off x="1987551" y="2302472"/>
            <a:ext cx="685174" cy="188838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1,4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14756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88CEA1-DD15-895D-EB9E-AB778849B3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37BCF0-5C66-CD47-1EC2-FBD5875C6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095" y="1090561"/>
            <a:ext cx="8229600" cy="443074"/>
          </a:xfrm>
        </p:spPr>
        <p:txBody>
          <a:bodyPr>
            <a:noAutofit/>
          </a:bodyPr>
          <a:lstStyle/>
          <a:p>
            <a:r>
              <a:rPr lang="it-IT" sz="2100" b="1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rPr>
              <a:t>PSC Parte Ordinaria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D5D5497-632A-D720-E86C-D92C23116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2238" y="6110200"/>
            <a:ext cx="2133600" cy="365125"/>
          </a:xfrm>
        </p:spPr>
        <p:txBody>
          <a:bodyPr/>
          <a:lstStyle/>
          <a:p>
            <a:fld id="{A2CB2303-20E8-4050-8F5E-66084BBDA168}" type="slidenum">
              <a:rPr lang="it-IT" smtClean="0"/>
              <a:t>14</a:t>
            </a:fld>
            <a:endParaRPr lang="it-IT" dirty="0"/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866DB004-EAD7-E754-D2E0-6D422F61C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32" y="-3945720"/>
            <a:ext cx="8229600" cy="4359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it-IT" sz="2800" b="1" dirty="0"/>
          </a:p>
        </p:txBody>
      </p:sp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D388D30F-7605-97F3-9CD3-278F426E3072}"/>
              </a:ext>
            </a:extLst>
          </p:cNvPr>
          <p:cNvGraphicFramePr>
            <a:graphicFrameLocks/>
          </p:cNvGraphicFramePr>
          <p:nvPr/>
        </p:nvGraphicFramePr>
        <p:xfrm>
          <a:off x="9407" y="3120937"/>
          <a:ext cx="5162550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id="{2EEFB970-4321-B9EB-97E1-E9E2F09339F6}"/>
              </a:ext>
            </a:extLst>
          </p:cNvPr>
          <p:cNvSpPr/>
          <p:nvPr/>
        </p:nvSpPr>
        <p:spPr>
          <a:xfrm>
            <a:off x="1351626" y="1648501"/>
            <a:ext cx="60812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10 – SOCIALE E SALUTE - n° interventi 310, per totali M€ 56,46</a:t>
            </a:r>
            <a:endParaRPr lang="it-IT" dirty="0"/>
          </a:p>
        </p:txBody>
      </p:sp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B9E3D7D7-2E28-D63A-3DF6-C3D3B3F6F6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1807932"/>
              </p:ext>
            </p:extLst>
          </p:nvPr>
        </p:nvGraphicFramePr>
        <p:xfrm>
          <a:off x="9407" y="2408138"/>
          <a:ext cx="4059927" cy="3253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Immagine 3">
            <a:extLst>
              <a:ext uri="{FF2B5EF4-FFF2-40B4-BE49-F238E27FC236}">
                <a16:creationId xmlns:a16="http://schemas.microsoft.com/office/drawing/2014/main" id="{1C03EEBD-A84D-E801-B8E3-67BBCCC1505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136525"/>
            <a:ext cx="7704856" cy="911885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4821DA70-8D48-9B14-33E0-530B11C0F2B9}"/>
              </a:ext>
            </a:extLst>
          </p:cNvPr>
          <p:cNvSpPr/>
          <p:nvPr/>
        </p:nvSpPr>
        <p:spPr>
          <a:xfrm>
            <a:off x="376985" y="4725144"/>
            <a:ext cx="685174" cy="188838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28,6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D844DD9-1E6E-8A93-8819-947993E124BA}"/>
              </a:ext>
            </a:extLst>
          </p:cNvPr>
          <p:cNvSpPr/>
          <p:nvPr/>
        </p:nvSpPr>
        <p:spPr>
          <a:xfrm>
            <a:off x="2248095" y="2378716"/>
            <a:ext cx="685174" cy="188838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2,2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7A8D4CA9-E612-9CCF-D4CE-EFEBFF9B0C24}"/>
              </a:ext>
            </a:extLst>
          </p:cNvPr>
          <p:cNvSpPr/>
          <p:nvPr/>
        </p:nvSpPr>
        <p:spPr>
          <a:xfrm>
            <a:off x="1562921" y="2373602"/>
            <a:ext cx="685174" cy="188838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0,1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EDB58EE6-C342-A130-DD1A-531D3C5B00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5495625"/>
              </p:ext>
            </p:extLst>
          </p:nvPr>
        </p:nvGraphicFramePr>
        <p:xfrm>
          <a:off x="4069334" y="2692826"/>
          <a:ext cx="4536504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35629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D28D6D-E178-3413-627F-FA25CD8B5A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BDB547-D90D-9FB4-083D-55AD9C498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095" y="1090561"/>
            <a:ext cx="8229600" cy="443074"/>
          </a:xfrm>
        </p:spPr>
        <p:txBody>
          <a:bodyPr>
            <a:noAutofit/>
          </a:bodyPr>
          <a:lstStyle/>
          <a:p>
            <a:r>
              <a:rPr lang="it-IT" sz="2100" b="1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rPr>
              <a:t>PSC Parte Ordinaria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FD8EDFA-B5F5-2A85-3323-5422EF910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97676" y="6020532"/>
            <a:ext cx="2133600" cy="365125"/>
          </a:xfrm>
        </p:spPr>
        <p:txBody>
          <a:bodyPr/>
          <a:lstStyle/>
          <a:p>
            <a:fld id="{A2CB2303-20E8-4050-8F5E-66084BBDA168}" type="slidenum">
              <a:rPr lang="it-IT" smtClean="0"/>
              <a:t>15</a:t>
            </a:fld>
            <a:endParaRPr lang="it-IT" dirty="0"/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BA5CF81A-FAEF-75A6-B604-348A24ABA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32" y="-3945720"/>
            <a:ext cx="8229600" cy="4359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it-IT" sz="2800" b="1" dirty="0"/>
          </a:p>
        </p:txBody>
      </p:sp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9D3A17DF-6D03-DD02-55DC-6A913F0D7D10}"/>
              </a:ext>
            </a:extLst>
          </p:cNvPr>
          <p:cNvGraphicFramePr>
            <a:graphicFrameLocks/>
          </p:cNvGraphicFramePr>
          <p:nvPr/>
        </p:nvGraphicFramePr>
        <p:xfrm>
          <a:off x="9407" y="3120937"/>
          <a:ext cx="5162550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id="{2B721964-731F-6558-0362-7027DD3F4F9B}"/>
              </a:ext>
            </a:extLst>
          </p:cNvPr>
          <p:cNvSpPr/>
          <p:nvPr/>
        </p:nvSpPr>
        <p:spPr>
          <a:xfrm>
            <a:off x="1351626" y="1648501"/>
            <a:ext cx="70460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11 – ISTRUZIONE E FORMAZIONE - n° interventi 180, per totali M€ 18,43</a:t>
            </a:r>
            <a:endParaRPr lang="it-IT" dirty="0"/>
          </a:p>
        </p:txBody>
      </p:sp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81FB53AB-8A63-86B8-6F2F-C2A5F2FD13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2247019"/>
              </p:ext>
            </p:extLst>
          </p:nvPr>
        </p:nvGraphicFramePr>
        <p:xfrm>
          <a:off x="9408" y="2414189"/>
          <a:ext cx="3921392" cy="3274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Immagine 3">
            <a:extLst>
              <a:ext uri="{FF2B5EF4-FFF2-40B4-BE49-F238E27FC236}">
                <a16:creationId xmlns:a16="http://schemas.microsoft.com/office/drawing/2014/main" id="{5B905EBF-94DA-057B-221E-12C323A7B23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136525"/>
            <a:ext cx="7704856" cy="911885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8A2FF57F-2C46-C3AA-D74B-3FD998E964AD}"/>
              </a:ext>
            </a:extLst>
          </p:cNvPr>
          <p:cNvSpPr/>
          <p:nvPr/>
        </p:nvSpPr>
        <p:spPr>
          <a:xfrm>
            <a:off x="230832" y="4797152"/>
            <a:ext cx="685174" cy="188838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18,9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2DA365C-4ADA-0E64-BDE4-47AF9F1AE39A}"/>
              </a:ext>
            </a:extLst>
          </p:cNvPr>
          <p:cNvSpPr/>
          <p:nvPr/>
        </p:nvSpPr>
        <p:spPr>
          <a:xfrm>
            <a:off x="1547664" y="2352760"/>
            <a:ext cx="685174" cy="188838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0,03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F62E2139-5275-771D-E825-A788D41C1F5E}"/>
              </a:ext>
            </a:extLst>
          </p:cNvPr>
          <p:cNvSpPr/>
          <p:nvPr/>
        </p:nvSpPr>
        <p:spPr>
          <a:xfrm>
            <a:off x="2116859" y="2319771"/>
            <a:ext cx="685174" cy="188838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0,1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55C05378-C710-7D36-828A-6E54A043AB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8684565"/>
              </p:ext>
            </p:extLst>
          </p:nvPr>
        </p:nvGraphicFramePr>
        <p:xfrm>
          <a:off x="4069334" y="2692826"/>
          <a:ext cx="4536504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35691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CF94B1-913C-AC8F-B919-713FF52BE7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584C6C-6B36-2EFA-A67C-95451FCA8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095" y="1090561"/>
            <a:ext cx="8229600" cy="443074"/>
          </a:xfrm>
        </p:spPr>
        <p:txBody>
          <a:bodyPr>
            <a:noAutofit/>
          </a:bodyPr>
          <a:lstStyle/>
          <a:p>
            <a:r>
              <a:rPr lang="it-IT" sz="2100" b="1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rPr>
              <a:t>PSC Parte Ordinaria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F1E6DA7-6C61-9575-05A2-A42362FD7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86252" y="5998307"/>
            <a:ext cx="2133600" cy="365125"/>
          </a:xfrm>
        </p:spPr>
        <p:txBody>
          <a:bodyPr/>
          <a:lstStyle/>
          <a:p>
            <a:fld id="{A2CB2303-20E8-4050-8F5E-66084BBDA168}" type="slidenum">
              <a:rPr lang="it-IT" smtClean="0"/>
              <a:t>16</a:t>
            </a:fld>
            <a:endParaRPr lang="it-IT"/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FACBD3EB-4739-719B-E0C3-523AE406A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32" y="-3945720"/>
            <a:ext cx="8229600" cy="4359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it-IT" sz="2800" b="1" dirty="0"/>
          </a:p>
        </p:txBody>
      </p:sp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BAE9CC2B-8F34-1D8C-DB5A-826F57B4B1E9}"/>
              </a:ext>
            </a:extLst>
          </p:cNvPr>
          <p:cNvGraphicFramePr>
            <a:graphicFrameLocks/>
          </p:cNvGraphicFramePr>
          <p:nvPr/>
        </p:nvGraphicFramePr>
        <p:xfrm>
          <a:off x="9407" y="3120937"/>
          <a:ext cx="5162550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id="{BF0FF63C-2F06-613F-E51A-90BE1491D209}"/>
              </a:ext>
            </a:extLst>
          </p:cNvPr>
          <p:cNvSpPr/>
          <p:nvPr/>
        </p:nvSpPr>
        <p:spPr>
          <a:xfrm>
            <a:off x="1351626" y="1648501"/>
            <a:ext cx="69879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12 – CAPACITA’ AMMINISTRATIVA - n° interventi 25, per totali M€ 13,77</a:t>
            </a:r>
            <a:endParaRPr lang="it-IT" dirty="0"/>
          </a:p>
        </p:txBody>
      </p:sp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BCD1C635-4581-E5C5-0B61-96B188BDB0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9562838"/>
              </p:ext>
            </p:extLst>
          </p:nvPr>
        </p:nvGraphicFramePr>
        <p:xfrm>
          <a:off x="230832" y="2276872"/>
          <a:ext cx="390912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Immagine 3">
            <a:extLst>
              <a:ext uri="{FF2B5EF4-FFF2-40B4-BE49-F238E27FC236}">
                <a16:creationId xmlns:a16="http://schemas.microsoft.com/office/drawing/2014/main" id="{C374DC8E-F318-66AC-5248-7419CA9E3E2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136525"/>
            <a:ext cx="7704856" cy="911885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54DC86E7-DF8D-91D3-F118-DCB487B2B5CE}"/>
              </a:ext>
            </a:extLst>
          </p:cNvPr>
          <p:cNvSpPr/>
          <p:nvPr/>
        </p:nvSpPr>
        <p:spPr>
          <a:xfrm>
            <a:off x="376985" y="4725144"/>
            <a:ext cx="685174" cy="188838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7,8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D8EA0DB-C241-F3E4-7F93-B729EA9D7C5C}"/>
              </a:ext>
            </a:extLst>
          </p:cNvPr>
          <p:cNvSpPr/>
          <p:nvPr/>
        </p:nvSpPr>
        <p:spPr>
          <a:xfrm>
            <a:off x="3128042" y="2510067"/>
            <a:ext cx="685174" cy="188838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2,1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1A9689A8-D278-CE35-70AF-06D09195CE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299341"/>
              </p:ext>
            </p:extLst>
          </p:nvPr>
        </p:nvGraphicFramePr>
        <p:xfrm>
          <a:off x="4069334" y="2692826"/>
          <a:ext cx="4536504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56873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2379" y="966810"/>
            <a:ext cx="7886700" cy="690563"/>
          </a:xfrm>
        </p:spPr>
        <p:txBody>
          <a:bodyPr>
            <a:normAutofit/>
          </a:bodyPr>
          <a:lstStyle/>
          <a:p>
            <a:r>
              <a:rPr lang="it-IT" sz="2000" b="1" dirty="0">
                <a:solidFill>
                  <a:schemeClr val="tx2"/>
                </a:solidFill>
                <a:latin typeface="Century Gothic" panose="020B0502020202020204" pitchFamily="34" charset="0"/>
              </a:rPr>
              <a:t>PSC Sezione Speciale- Risorse ed interventi</a:t>
            </a:r>
            <a:endParaRPr lang="it-IT" sz="12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506671" y="4990098"/>
            <a:ext cx="4765573" cy="46902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it-IT" sz="750" b="1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91475" y="1648177"/>
            <a:ext cx="7886700" cy="129081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750"/>
              </a:spcBef>
            </a:pPr>
            <a:endParaRPr lang="it-IT" sz="15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6984E-8388-48B6-931C-AFE9AAA66088}" type="slidenum">
              <a:rPr lang="it-IT" smtClean="0"/>
              <a:t>17</a:t>
            </a:fld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564548" y="1627408"/>
            <a:ext cx="77872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SzPts val="1000"/>
              <a:tabLst>
                <a:tab pos="457200" algn="l"/>
              </a:tabLst>
            </a:pPr>
            <a:r>
              <a:rPr lang="it-IT" spc="10" dirty="0">
                <a:latin typeface="Calibri" panose="020F0502020204030204" pitchFamily="34" charset="0"/>
                <a:ea typeface="Times New Roman" panose="02020603050405020304" pitchFamily="18" charset="0"/>
              </a:rPr>
              <a:t>La sezione speciale del PSC Abruzzo inizialmente con dotazione pari a </a:t>
            </a:r>
            <a:r>
              <a:rPr lang="it-IT" b="1" dirty="0"/>
              <a:t>248,73 milioni di euro </a:t>
            </a:r>
            <a:r>
              <a:rPr lang="it-IT" spc="10" dirty="0">
                <a:latin typeface="Calibri" panose="020F0502020204030204" pitchFamily="34" charset="0"/>
                <a:ea typeface="Times New Roman" panose="02020603050405020304" pitchFamily="18" charset="0"/>
              </a:rPr>
              <a:t>comprendeva:</a:t>
            </a:r>
          </a:p>
          <a:p>
            <a:pPr algn="just">
              <a:buSzPts val="1000"/>
              <a:tabLst>
                <a:tab pos="457200" algn="l"/>
              </a:tabLst>
            </a:pPr>
            <a:endParaRPr lang="it-IT" spc="1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600" spc="10" dirty="0">
                <a:latin typeface="Calibri" panose="020F0502020204030204" pitchFamily="34" charset="0"/>
                <a:ea typeface="Times New Roman" panose="02020603050405020304" pitchFamily="18" charset="0"/>
              </a:rPr>
              <a:t>Sezione Speciale 1: interventi per contrastare gli effetti COVID-19 pari a 104,50 milioni di euro integrata con la CIPESS </a:t>
            </a:r>
            <a:r>
              <a:rPr lang="it-IT" sz="1600" spc="1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n. 49/2021 per </a:t>
            </a:r>
            <a:r>
              <a:rPr lang="it-IT" sz="1600" spc="10" dirty="0">
                <a:latin typeface="Calibri" panose="020F0502020204030204" pitchFamily="34" charset="0"/>
                <a:ea typeface="Times New Roman" panose="02020603050405020304" pitchFamily="18" charset="0"/>
              </a:rPr>
              <a:t>30,74 milioni di </a:t>
            </a:r>
            <a:r>
              <a:rPr lang="it-IT" sz="1600" spc="1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euro;</a:t>
            </a:r>
            <a:endParaRPr lang="it-IT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600" spc="10" dirty="0">
                <a:latin typeface="Calibri" panose="020F0502020204030204" pitchFamily="34" charset="0"/>
                <a:ea typeface="Times New Roman" panose="02020603050405020304" pitchFamily="18" charset="0"/>
              </a:rPr>
              <a:t>Sezione Speciale 2: interventi originari del POR FESR e FSE 2014-2020 per 113,49 milioni di euro.</a:t>
            </a:r>
          </a:p>
          <a:p>
            <a:pPr lvl="0" algn="just">
              <a:spcAft>
                <a:spcPts val="0"/>
              </a:spcAft>
              <a:buSzPts val="1000"/>
              <a:tabLst>
                <a:tab pos="457200" algn="l"/>
              </a:tabLst>
            </a:pPr>
            <a:endParaRPr lang="it-IT" spc="1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it-IT" spc="10" dirty="0">
                <a:latin typeface="Calibri" panose="020F0502020204030204" pitchFamily="34" charset="0"/>
                <a:ea typeface="Times New Roman" panose="02020603050405020304" pitchFamily="18" charset="0"/>
              </a:rPr>
              <a:t>Il CIPESS, con deliberazione n. 18/2023, ha </a:t>
            </a:r>
            <a:r>
              <a:rPr lang="it-IT" spc="10" dirty="0" err="1">
                <a:latin typeface="Calibri" panose="020F0502020204030204" pitchFamily="34" charset="0"/>
                <a:ea typeface="Times New Roman" panose="02020603050405020304" pitchFamily="18" charset="0"/>
              </a:rPr>
              <a:t>definanziato</a:t>
            </a:r>
            <a:r>
              <a:rPr lang="it-IT" spc="10" dirty="0">
                <a:latin typeface="Calibri" panose="020F0502020204030204" pitchFamily="34" charset="0"/>
                <a:ea typeface="Times New Roman" panose="02020603050405020304" pitchFamily="18" charset="0"/>
              </a:rPr>
              <a:t> € 5,66 Mln dalla sezione speciale del PSC in quanto non rimodulabili ai sensi della delibera quadro n</a:t>
            </a:r>
            <a:r>
              <a:rPr lang="it-IT" spc="1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 2/2021</a:t>
            </a:r>
            <a:r>
              <a:rPr lang="it-IT" spc="10" dirty="0">
                <a:latin typeface="Calibri" panose="020F0502020204030204" pitchFamily="34" charset="0"/>
                <a:ea typeface="Times New Roman" panose="02020603050405020304" pitchFamily="18" charset="0"/>
              </a:rPr>
              <a:t>. Inoltre, con deliberazione n</a:t>
            </a:r>
            <a:r>
              <a:rPr lang="it-IT" spc="1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 2/2024</a:t>
            </a:r>
            <a:r>
              <a:rPr lang="it-IT" spc="10" dirty="0">
                <a:latin typeface="Calibri" panose="020F0502020204030204" pitchFamily="34" charset="0"/>
                <a:ea typeface="Times New Roman" panose="02020603050405020304" pitchFamily="18" charset="0"/>
              </a:rPr>
              <a:t>, il CIPESS ha </a:t>
            </a:r>
            <a:r>
              <a:rPr lang="it-IT" spc="10" dirty="0" err="1">
                <a:latin typeface="Calibri" panose="020F0502020204030204" pitchFamily="34" charset="0"/>
                <a:ea typeface="Times New Roman" panose="02020603050405020304" pitchFamily="18" charset="0"/>
              </a:rPr>
              <a:t>definanziato</a:t>
            </a:r>
            <a:r>
              <a:rPr lang="it-IT" spc="10" dirty="0">
                <a:latin typeface="Calibri" panose="020F0502020204030204" pitchFamily="34" charset="0"/>
                <a:ea typeface="Times New Roman" panose="02020603050405020304" pitchFamily="18" charset="0"/>
              </a:rPr>
              <a:t> ulteriori € 78,32 Mln.</a:t>
            </a:r>
          </a:p>
          <a:p>
            <a:pPr lvl="0" algn="just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it-IT" spc="10" dirty="0">
                <a:latin typeface="Calibri" panose="020F0502020204030204" pitchFamily="34" charset="0"/>
                <a:ea typeface="Times New Roman" panose="02020603050405020304" pitchFamily="18" charset="0"/>
              </a:rPr>
              <a:t>La nuove dotazione della </a:t>
            </a:r>
            <a:r>
              <a:rPr lang="it-IT" b="1" i="1" spc="10" dirty="0">
                <a:latin typeface="Calibri" panose="020F0502020204030204" pitchFamily="34" charset="0"/>
                <a:ea typeface="Times New Roman" panose="02020603050405020304" pitchFamily="18" charset="0"/>
              </a:rPr>
              <a:t>SEZIONE SPECIALE </a:t>
            </a:r>
            <a:r>
              <a:rPr lang="it-IT" spc="10" dirty="0">
                <a:latin typeface="Calibri" panose="020F0502020204030204" pitchFamily="34" charset="0"/>
                <a:ea typeface="Times New Roman" panose="02020603050405020304" pitchFamily="18" charset="0"/>
              </a:rPr>
              <a:t>ad oggi ammonta ad </a:t>
            </a:r>
            <a:r>
              <a:rPr lang="it-IT" b="1" spc="10" dirty="0">
                <a:latin typeface="Calibri" panose="020F0502020204030204" pitchFamily="34" charset="0"/>
                <a:ea typeface="Times New Roman" panose="02020603050405020304" pitchFamily="18" charset="0"/>
              </a:rPr>
              <a:t>164,74 </a:t>
            </a:r>
            <a:r>
              <a:rPr lang="it-IT" b="1" dirty="0"/>
              <a:t>milioni di </a:t>
            </a:r>
            <a:r>
              <a:rPr lang="it-IT" b="1" dirty="0" smtClean="0"/>
              <a:t>euro</a:t>
            </a:r>
            <a:r>
              <a:rPr lang="it-IT" spc="10" dirty="0">
                <a:latin typeface="Calibri" panose="020F0502020204030204" pitchFamily="34" charset="0"/>
              </a:rPr>
              <a:t>,</a:t>
            </a:r>
            <a:r>
              <a:rPr lang="it-IT" spc="10" dirty="0" smtClean="0">
                <a:latin typeface="Calibri" panose="020F0502020204030204" pitchFamily="34" charset="0"/>
              </a:rPr>
              <a:t> </a:t>
            </a:r>
            <a:r>
              <a:rPr lang="it-IT" spc="10" dirty="0">
                <a:latin typeface="Calibri" panose="020F0502020204030204" pitchFamily="34" charset="0"/>
                <a:ea typeface="Times New Roman" panose="02020603050405020304" pitchFamily="18" charset="0"/>
              </a:rPr>
              <a:t>rispettivamente: </a:t>
            </a:r>
            <a:endParaRPr lang="it-IT" spc="10" dirty="0"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0" indent="-285750" algn="just">
              <a:spcAft>
                <a:spcPts val="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it-IT" spc="10" dirty="0">
                <a:latin typeface="Calibri" panose="020F0502020204030204" pitchFamily="34" charset="0"/>
                <a:ea typeface="Times New Roman" panose="02020603050405020304" pitchFamily="18" charset="0"/>
              </a:rPr>
              <a:t>SPECIALE 1 </a:t>
            </a:r>
            <a:r>
              <a:rPr lang="it-IT" b="1" spc="10" dirty="0">
                <a:latin typeface="Calibri" panose="020F0502020204030204" pitchFamily="34" charset="0"/>
                <a:ea typeface="Times New Roman" panose="02020603050405020304" pitchFamily="18" charset="0"/>
              </a:rPr>
              <a:t>130,44</a:t>
            </a:r>
            <a:r>
              <a:rPr lang="it-IT" spc="1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it-IT" b="1" dirty="0"/>
              <a:t>milioni di euro</a:t>
            </a:r>
            <a:endParaRPr lang="it-IT" spc="1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0" indent="-285750" algn="just">
              <a:spcAft>
                <a:spcPts val="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it-IT" spc="10" dirty="0">
                <a:latin typeface="Calibri" panose="020F0502020204030204" pitchFamily="34" charset="0"/>
                <a:ea typeface="Times New Roman" panose="02020603050405020304" pitchFamily="18" charset="0"/>
              </a:rPr>
              <a:t>SPECIALE 2 </a:t>
            </a:r>
            <a:r>
              <a:rPr lang="it-IT" b="1" spc="10" dirty="0">
                <a:latin typeface="Calibri" panose="020F0502020204030204" pitchFamily="34" charset="0"/>
                <a:ea typeface="Times New Roman" panose="02020603050405020304" pitchFamily="18" charset="0"/>
              </a:rPr>
              <a:t>34,30</a:t>
            </a:r>
            <a:r>
              <a:rPr lang="it-IT" spc="1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it-IT" b="1" dirty="0"/>
              <a:t>milioni di euro </a:t>
            </a:r>
            <a:endParaRPr lang="it-IT" spc="1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1DCA91F-E99D-476C-ECA8-B298F76B25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136525"/>
            <a:ext cx="7704856" cy="911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23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530293-257E-ADB0-6218-14701500A8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FAEF5F-0AE1-97E6-CBC3-33C170132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742" y="1259381"/>
            <a:ext cx="8229600" cy="443074"/>
          </a:xfrm>
        </p:spPr>
        <p:txBody>
          <a:bodyPr>
            <a:noAutofit/>
          </a:bodyPr>
          <a:lstStyle/>
          <a:p>
            <a:r>
              <a:rPr lang="it-IT" sz="2100" b="1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rPr>
              <a:t>PSC Sezione Speciale – Risorse € 164,74 </a:t>
            </a:r>
            <a:r>
              <a:rPr lang="it-IT" sz="2100" b="1" dirty="0" smtClean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rPr>
              <a:t>Mln</a:t>
            </a:r>
            <a:endParaRPr lang="it-IT" sz="2100" b="1" dirty="0">
              <a:solidFill>
                <a:schemeClr val="tx2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CCC093A-F573-DE05-026D-20A774F1A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2303-20E8-4050-8F5E-66084BBDA168}" type="slidenum">
              <a:rPr lang="it-IT" smtClean="0"/>
              <a:t>18</a:t>
            </a:fld>
            <a:endParaRPr lang="it-IT"/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58955E0C-9231-199B-F891-8B07EB087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77621"/>
            <a:ext cx="8229600" cy="4359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it-IT" sz="2800" b="1" dirty="0"/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98A7C658-6392-5342-1DF5-ABED7EB5FEFC}"/>
              </a:ext>
            </a:extLst>
          </p:cNvPr>
          <p:cNvSpPr txBox="1">
            <a:spLocks/>
          </p:cNvSpPr>
          <p:nvPr/>
        </p:nvSpPr>
        <p:spPr>
          <a:xfrm>
            <a:off x="800100" y="1345300"/>
            <a:ext cx="7886700" cy="565764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750"/>
              </a:spcBef>
            </a:pPr>
            <a:endParaRPr lang="it-IT" sz="2000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CF3BD978-F6BE-3D19-AB9E-1A18B0873A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3291136"/>
              </p:ext>
            </p:extLst>
          </p:nvPr>
        </p:nvGraphicFramePr>
        <p:xfrm>
          <a:off x="473630" y="1747078"/>
          <a:ext cx="7886700" cy="4706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Immagine 5">
            <a:extLst>
              <a:ext uri="{FF2B5EF4-FFF2-40B4-BE49-F238E27FC236}">
                <a16:creationId xmlns:a16="http://schemas.microsoft.com/office/drawing/2014/main" id="{581E1901-0BCA-9473-7ABC-B2683F2604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136525"/>
            <a:ext cx="7704856" cy="911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96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3513" y="1169911"/>
            <a:ext cx="8229600" cy="443074"/>
          </a:xfrm>
        </p:spPr>
        <p:txBody>
          <a:bodyPr>
            <a:noAutofit/>
          </a:bodyPr>
          <a:lstStyle/>
          <a:p>
            <a:r>
              <a:rPr lang="it-IT" sz="2100" b="1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rPr>
              <a:t>PSC Sezione Speciale 1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2303-20E8-4050-8F5E-66084BBDA168}" type="slidenum">
              <a:rPr lang="it-IT" smtClean="0"/>
              <a:t>19</a:t>
            </a:fld>
            <a:endParaRPr lang="it-IT"/>
          </a:p>
        </p:txBody>
      </p:sp>
      <p:sp>
        <p:nvSpPr>
          <p:cNvPr id="9" name="Segnaposto contenuto 2"/>
          <p:cNvSpPr>
            <a:spLocks noGrp="1"/>
          </p:cNvSpPr>
          <p:nvPr>
            <p:ph idx="1"/>
          </p:nvPr>
        </p:nvSpPr>
        <p:spPr>
          <a:xfrm>
            <a:off x="518864" y="1877621"/>
            <a:ext cx="8229600" cy="4359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it-IT" sz="2800" b="1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5350942-1822-77A3-FCB0-D71D26C80EA2}"/>
              </a:ext>
            </a:extLst>
          </p:cNvPr>
          <p:cNvSpPr/>
          <p:nvPr/>
        </p:nvSpPr>
        <p:spPr>
          <a:xfrm>
            <a:off x="508108" y="1791422"/>
            <a:ext cx="82214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Attuazione degli interventi della Sezione Speciale 1 - 353 interventi per € 130,44 Mln</a:t>
            </a:r>
            <a:endParaRPr lang="it-IT" dirty="0"/>
          </a:p>
        </p:txBody>
      </p:sp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6E0D05B5-DDC3-6C72-1000-6B38FF9CCC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8319594"/>
              </p:ext>
            </p:extLst>
          </p:nvPr>
        </p:nvGraphicFramePr>
        <p:xfrm>
          <a:off x="-3348880" y="147039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931D1142-4FCB-6B45-BCCB-AFD9699BEE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1344788"/>
              </p:ext>
            </p:extLst>
          </p:nvPr>
        </p:nvGraphicFramePr>
        <p:xfrm>
          <a:off x="8172400" y="175858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Grafico 16">
            <a:extLst>
              <a:ext uri="{FF2B5EF4-FFF2-40B4-BE49-F238E27FC236}">
                <a16:creationId xmlns:a16="http://schemas.microsoft.com/office/drawing/2014/main" id="{B800C15D-4B1E-B49A-2F66-F26A44CA26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989638"/>
              </p:ext>
            </p:extLst>
          </p:nvPr>
        </p:nvGraphicFramePr>
        <p:xfrm>
          <a:off x="135486" y="2659181"/>
          <a:ext cx="3955727" cy="3302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8" name="Immagine 17">
            <a:extLst>
              <a:ext uri="{FF2B5EF4-FFF2-40B4-BE49-F238E27FC236}">
                <a16:creationId xmlns:a16="http://schemas.microsoft.com/office/drawing/2014/main" id="{466ECAA8-94CF-D3BC-952A-3B5EC09946F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136525"/>
            <a:ext cx="7704856" cy="911885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E17BD9CC-1B76-847B-E9D1-1D416CE9CBFE}"/>
              </a:ext>
            </a:extLst>
          </p:cNvPr>
          <p:cNvSpPr/>
          <p:nvPr/>
        </p:nvSpPr>
        <p:spPr>
          <a:xfrm>
            <a:off x="3169494" y="2901522"/>
            <a:ext cx="788787" cy="188838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48,44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F7196D2F-0D13-766E-420E-366B5AA95970}"/>
              </a:ext>
            </a:extLst>
          </p:cNvPr>
          <p:cNvSpPr/>
          <p:nvPr/>
        </p:nvSpPr>
        <p:spPr>
          <a:xfrm>
            <a:off x="2775100" y="5217678"/>
            <a:ext cx="788788" cy="188838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10,06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A6C0F6C3-A0E5-F3C6-9934-FEBCC56F0EA7}"/>
              </a:ext>
            </a:extLst>
          </p:cNvPr>
          <p:cNvSpPr/>
          <p:nvPr/>
        </p:nvSpPr>
        <p:spPr>
          <a:xfrm>
            <a:off x="414410" y="5062773"/>
            <a:ext cx="788788" cy="188838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71,94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50AD23F3-4AFD-C297-7248-A380420B02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6653034"/>
              </p:ext>
            </p:extLst>
          </p:nvPr>
        </p:nvGraphicFramePr>
        <p:xfrm>
          <a:off x="4171691" y="2965946"/>
          <a:ext cx="4536504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94025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2303-20E8-4050-8F5E-66084BBDA168}" type="slidenum">
              <a:rPr lang="it-IT" smtClean="0"/>
              <a:t>2</a:t>
            </a:fld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899592" y="1340768"/>
            <a:ext cx="7704856" cy="5345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750"/>
              </a:spcBef>
            </a:pPr>
            <a:r>
              <a:rPr lang="it-IT" b="1" dirty="0">
                <a:solidFill>
                  <a:schemeClr val="tx2"/>
                </a:solidFill>
              </a:rPr>
              <a:t>PSC ABRUZZO 2000-2020</a:t>
            </a:r>
          </a:p>
          <a:p>
            <a:pPr algn="ctr">
              <a:spcBef>
                <a:spcPts val="750"/>
              </a:spcBef>
            </a:pPr>
            <a:endParaRPr lang="it-IT" b="1" dirty="0">
              <a:solidFill>
                <a:schemeClr val="tx2"/>
              </a:solidFill>
            </a:endParaRPr>
          </a:p>
          <a:p>
            <a:pPr algn="just">
              <a:spcBef>
                <a:spcPts val="750"/>
              </a:spcBef>
            </a:pPr>
            <a:r>
              <a:rPr lang="it-IT" dirty="0"/>
              <a:t>I</a:t>
            </a:r>
            <a:r>
              <a:rPr lang="it-IT" u="sng" dirty="0"/>
              <a:t>l </a:t>
            </a:r>
            <a:r>
              <a:rPr lang="it-IT" b="1" u="sng" dirty="0"/>
              <a:t>PSC della Regione Abruzzo approvato con delibera Cipess </a:t>
            </a:r>
            <a:r>
              <a:rPr lang="it-IT" b="1" u="sng" dirty="0" smtClean="0"/>
              <a:t>n. 21/2021 </a:t>
            </a:r>
            <a:r>
              <a:rPr lang="it-IT" b="1" u="sng" dirty="0"/>
              <a:t>e modificato con delibere CIPESS </a:t>
            </a:r>
            <a:r>
              <a:rPr lang="it-IT" b="1" u="sng" dirty="0" err="1" smtClean="0"/>
              <a:t>nn</a:t>
            </a:r>
            <a:r>
              <a:rPr lang="it-IT" b="1" u="sng" dirty="0" smtClean="0"/>
              <a:t>. 18/2023</a:t>
            </a:r>
            <a:r>
              <a:rPr lang="it-IT" b="1" u="sng" dirty="0"/>
              <a:t>, 2/2024 e 14/2024, contiene</a:t>
            </a:r>
            <a:r>
              <a:rPr lang="it-IT" dirty="0"/>
              <a:t>: </a:t>
            </a:r>
          </a:p>
          <a:p>
            <a:pPr algn="just">
              <a:spcBef>
                <a:spcPts val="750"/>
              </a:spcBef>
            </a:pPr>
            <a:endParaRPr lang="it-IT" dirty="0"/>
          </a:p>
          <a:p>
            <a:pPr marL="360363" indent="-360363" algn="just">
              <a:spcBef>
                <a:spcPts val="750"/>
              </a:spcBef>
              <a:buFont typeface="Arial" pitchFamily="34" charset="0"/>
              <a:buChar char="•"/>
            </a:pPr>
            <a:r>
              <a:rPr lang="it-IT" dirty="0"/>
              <a:t>una </a:t>
            </a:r>
            <a:r>
              <a:rPr lang="it-IT" b="1" dirty="0"/>
              <a:t>sezione </a:t>
            </a:r>
            <a:r>
              <a:rPr lang="it-IT" b="1" dirty="0" smtClean="0"/>
              <a:t>ordinaria </a:t>
            </a:r>
            <a:r>
              <a:rPr lang="it-IT" b="1" dirty="0"/>
              <a:t>per 1.859,70 milioni di euro, </a:t>
            </a:r>
            <a:r>
              <a:rPr lang="it-IT" dirty="0"/>
              <a:t>che comprende gli interventi provenienti dai cicli contabili FSC 2000-2006, 2007-2013 e 2014-2020 per un totale di </a:t>
            </a:r>
            <a:r>
              <a:rPr lang="it-IT" b="1" dirty="0"/>
              <a:t>3.437 interventi</a:t>
            </a:r>
            <a:r>
              <a:rPr lang="it-IT" dirty="0"/>
              <a:t>; </a:t>
            </a:r>
          </a:p>
          <a:p>
            <a:pPr marL="360363" indent="-360363" algn="just">
              <a:spcBef>
                <a:spcPts val="750"/>
              </a:spcBef>
              <a:buFont typeface="Arial" pitchFamily="34" charset="0"/>
              <a:buChar char="•"/>
            </a:pPr>
            <a:endParaRPr lang="it-IT" dirty="0"/>
          </a:p>
          <a:p>
            <a:pPr marL="360363" indent="-360363" algn="just">
              <a:spcBef>
                <a:spcPts val="750"/>
              </a:spcBef>
              <a:buFont typeface="Arial" pitchFamily="34" charset="0"/>
              <a:buChar char="•"/>
            </a:pPr>
            <a:r>
              <a:rPr lang="it-IT" dirty="0"/>
              <a:t>una </a:t>
            </a:r>
            <a:r>
              <a:rPr lang="it-IT" b="1" dirty="0"/>
              <a:t>sezione </a:t>
            </a:r>
            <a:r>
              <a:rPr lang="it-IT" b="1" dirty="0" smtClean="0"/>
              <a:t>speciale </a:t>
            </a:r>
            <a:r>
              <a:rPr lang="it-IT" b="1" dirty="0"/>
              <a:t>per 164,74 milioni di euro, </a:t>
            </a:r>
            <a:r>
              <a:rPr lang="it-IT" dirty="0"/>
              <a:t>che comprende le risorse FSC destinate al contrasto del covid-19 e le risorse a copertura di interventi ex fondi strutturali 2014-2020 </a:t>
            </a:r>
            <a:r>
              <a:rPr lang="it-IT" dirty="0" smtClean="0"/>
              <a:t>e </a:t>
            </a:r>
            <a:r>
              <a:rPr lang="it-IT" dirty="0"/>
              <a:t>fondi riprogrammabili a </a:t>
            </a:r>
            <a:r>
              <a:rPr lang="it-IT" dirty="0" smtClean="0"/>
              <a:t>seguito</a:t>
            </a:r>
            <a:r>
              <a:rPr lang="it-IT" dirty="0" smtClean="0"/>
              <a:t> </a:t>
            </a:r>
            <a:r>
              <a:rPr lang="it-IT" dirty="0"/>
              <a:t>della valutazione </a:t>
            </a:r>
            <a:r>
              <a:rPr lang="it-IT" dirty="0" smtClean="0"/>
              <a:t>di cui a</a:t>
            </a:r>
            <a:r>
              <a:rPr lang="it-IT" dirty="0" smtClean="0"/>
              <a:t>ll’</a:t>
            </a:r>
            <a:r>
              <a:rPr lang="it-IT" dirty="0" smtClean="0"/>
              <a:t>art</a:t>
            </a:r>
            <a:r>
              <a:rPr lang="it-IT" dirty="0"/>
              <a:t>. 44 e assegnate </a:t>
            </a:r>
            <a:r>
              <a:rPr lang="it-IT" dirty="0" smtClean="0"/>
              <a:t>ai sensi degli </a:t>
            </a:r>
            <a:r>
              <a:rPr lang="it-IT" dirty="0" smtClean="0"/>
              <a:t>artt. </a:t>
            </a:r>
            <a:r>
              <a:rPr lang="it-IT" dirty="0"/>
              <a:t>241 e 242 del DL 34/2020 </a:t>
            </a:r>
            <a:r>
              <a:rPr lang="it-IT" dirty="0" smtClean="0"/>
              <a:t>(</a:t>
            </a:r>
            <a:r>
              <a:rPr lang="it-IT" dirty="0" smtClean="0"/>
              <a:t>ex </a:t>
            </a:r>
            <a:r>
              <a:rPr lang="it-IT" dirty="0" smtClean="0"/>
              <a:t>Accordo </a:t>
            </a:r>
            <a:r>
              <a:rPr lang="it-IT" dirty="0"/>
              <a:t>Provenzano), è</a:t>
            </a:r>
            <a:r>
              <a:rPr lang="it-IT" b="1" dirty="0"/>
              <a:t> </a:t>
            </a:r>
            <a:r>
              <a:rPr lang="it-IT" dirty="0"/>
              <a:t> distinta in:</a:t>
            </a:r>
          </a:p>
          <a:p>
            <a:pPr marL="1274763" lvl="2" indent="-360363" algn="just">
              <a:spcBef>
                <a:spcPts val="750"/>
              </a:spcBef>
              <a:buFont typeface="Courier New" panose="02070309020205020404" pitchFamily="49" charset="0"/>
              <a:buChar char="o"/>
            </a:pPr>
            <a:r>
              <a:rPr lang="it-IT" dirty="0"/>
              <a:t>SEZIONE 1 </a:t>
            </a:r>
            <a:r>
              <a:rPr lang="it-IT" b="1" dirty="0"/>
              <a:t>130,44 milioni di euro</a:t>
            </a:r>
          </a:p>
          <a:p>
            <a:pPr marL="1274763" lvl="2" indent="-360363" algn="just">
              <a:spcBef>
                <a:spcPts val="750"/>
              </a:spcBef>
              <a:buFont typeface="Courier New" panose="02070309020205020404" pitchFamily="49" charset="0"/>
              <a:buChar char="o"/>
            </a:pPr>
            <a:r>
              <a:rPr lang="it-IT" dirty="0"/>
              <a:t>SEZIONE 2 </a:t>
            </a:r>
            <a:r>
              <a:rPr lang="it-IT" b="1" dirty="0"/>
              <a:t>34,30 milioni di euro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75F00FC7-320B-2ACA-2F49-D420EF85D6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136525"/>
            <a:ext cx="7704856" cy="911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32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D3C3F6-1564-7B75-CBC3-B94546C93A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B4DD21-4712-591F-F340-B9A84487D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13" y="1169911"/>
            <a:ext cx="8229600" cy="443074"/>
          </a:xfrm>
        </p:spPr>
        <p:txBody>
          <a:bodyPr>
            <a:noAutofit/>
          </a:bodyPr>
          <a:lstStyle/>
          <a:p>
            <a:r>
              <a:rPr lang="it-IT" sz="2100" b="1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rPr>
              <a:t>PSC Sezione Speciale 2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F10174D-657B-0754-DD37-ECB6E718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2303-20E8-4050-8F5E-66084BBDA168}" type="slidenum">
              <a:rPr lang="it-IT" smtClean="0"/>
              <a:t>20</a:t>
            </a:fld>
            <a:endParaRPr lang="it-IT"/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58D081B2-4D1A-4A96-13FE-C5F295BF8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77621"/>
            <a:ext cx="8229600" cy="4359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it-IT" sz="2800" b="1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2DF13738-FCAF-3889-0B93-D814D3C9D8C0}"/>
              </a:ext>
            </a:extLst>
          </p:cNvPr>
          <p:cNvSpPr/>
          <p:nvPr/>
        </p:nvSpPr>
        <p:spPr>
          <a:xfrm>
            <a:off x="2207550" y="1771318"/>
            <a:ext cx="50322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Attuazione degli interventi della Sezione Speciale 2</a:t>
            </a:r>
            <a:endParaRPr lang="it-IT" dirty="0"/>
          </a:p>
        </p:txBody>
      </p:sp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47ED2E9E-6788-23FC-541A-4C80F16AC760}"/>
              </a:ext>
            </a:extLst>
          </p:cNvPr>
          <p:cNvGraphicFramePr>
            <a:graphicFrameLocks/>
          </p:cNvGraphicFramePr>
          <p:nvPr/>
        </p:nvGraphicFramePr>
        <p:xfrm>
          <a:off x="-3348880" y="147039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2F402238-F905-F6E4-7CED-9B5A7E20361C}"/>
              </a:ext>
            </a:extLst>
          </p:cNvPr>
          <p:cNvGraphicFramePr>
            <a:graphicFrameLocks/>
          </p:cNvGraphicFramePr>
          <p:nvPr/>
        </p:nvGraphicFramePr>
        <p:xfrm>
          <a:off x="8172400" y="175858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FF03CFA2-4F84-D60F-AD79-A22B1E47D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616981"/>
              </p:ext>
            </p:extLst>
          </p:nvPr>
        </p:nvGraphicFramePr>
        <p:xfrm>
          <a:off x="719572" y="2352291"/>
          <a:ext cx="7764447" cy="3885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8" name="Immagine 17">
            <a:extLst>
              <a:ext uri="{FF2B5EF4-FFF2-40B4-BE49-F238E27FC236}">
                <a16:creationId xmlns:a16="http://schemas.microsoft.com/office/drawing/2014/main" id="{62AC6C8C-FDE0-2A95-CDE1-72234302A47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136525"/>
            <a:ext cx="7704856" cy="911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97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8643" y="1284678"/>
            <a:ext cx="8229600" cy="443074"/>
          </a:xfrm>
        </p:spPr>
        <p:txBody>
          <a:bodyPr>
            <a:noAutofit/>
          </a:bodyPr>
          <a:lstStyle/>
          <a:p>
            <a:r>
              <a:rPr lang="it-IT" sz="2100" b="1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rPr>
              <a:t>PSC Sezione Speciale 2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2303-20E8-4050-8F5E-66084BBDA168}" type="slidenum">
              <a:rPr lang="it-IT" smtClean="0"/>
              <a:t>21</a:t>
            </a:fld>
            <a:endParaRPr lang="it-IT"/>
          </a:p>
        </p:txBody>
      </p:sp>
      <p:sp>
        <p:nvSpPr>
          <p:cNvPr id="9" name="Segnaposto contenuto 2"/>
          <p:cNvSpPr>
            <a:spLocks noGrp="1"/>
          </p:cNvSpPr>
          <p:nvPr>
            <p:ph idx="1"/>
          </p:nvPr>
        </p:nvSpPr>
        <p:spPr>
          <a:xfrm>
            <a:off x="457200" y="1877621"/>
            <a:ext cx="8229600" cy="4359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it-IT" sz="2800" b="1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5350942-1822-77A3-FCB0-D71D26C80EA2}"/>
              </a:ext>
            </a:extLst>
          </p:cNvPr>
          <p:cNvSpPr/>
          <p:nvPr/>
        </p:nvSpPr>
        <p:spPr>
          <a:xfrm>
            <a:off x="508108" y="1791422"/>
            <a:ext cx="8051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Attuazione degli interventi della Sezione Speciale 2 - 23 interventi per € 34,30 Mln</a:t>
            </a:r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1525DE8-CDE8-9A8C-8A6D-4CF7D53A5A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136525"/>
            <a:ext cx="7704856" cy="911885"/>
          </a:xfrm>
          <a:prstGeom prst="rect">
            <a:avLst/>
          </a:prstGeom>
        </p:spPr>
      </p:pic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1415474C-6DFE-72F3-D817-3F4E1353BC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2469965"/>
              </p:ext>
            </p:extLst>
          </p:nvPr>
        </p:nvGraphicFramePr>
        <p:xfrm>
          <a:off x="1907704" y="2780928"/>
          <a:ext cx="5472608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8109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3407" y="1083571"/>
            <a:ext cx="8229600" cy="443074"/>
          </a:xfrm>
        </p:spPr>
        <p:txBody>
          <a:bodyPr>
            <a:noAutofit/>
          </a:bodyPr>
          <a:lstStyle/>
          <a:p>
            <a:r>
              <a:rPr lang="it-IT" sz="2100" b="1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rPr>
              <a:t>PSC Parte Ordinaria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2303-20E8-4050-8F5E-66084BBDA168}" type="slidenum">
              <a:rPr lang="it-IT" smtClean="0"/>
              <a:t>3</a:t>
            </a:fld>
            <a:endParaRPr lang="it-IT"/>
          </a:p>
        </p:txBody>
      </p:sp>
      <p:sp>
        <p:nvSpPr>
          <p:cNvPr id="9" name="Segnaposto contenuto 2"/>
          <p:cNvSpPr>
            <a:spLocks noGrp="1"/>
          </p:cNvSpPr>
          <p:nvPr>
            <p:ph idx="1"/>
          </p:nvPr>
        </p:nvSpPr>
        <p:spPr>
          <a:xfrm>
            <a:off x="457200" y="1877621"/>
            <a:ext cx="8229600" cy="4359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it-IT" sz="2800" b="1" dirty="0"/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800100" y="1562977"/>
            <a:ext cx="7886700" cy="565764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750"/>
              </a:spcBef>
            </a:pPr>
            <a:r>
              <a:rPr lang="it-IT" sz="2000" dirty="0">
                <a:latin typeface="+mn-lt"/>
                <a:ea typeface="+mn-ea"/>
                <a:cs typeface="+mn-cs"/>
              </a:rPr>
              <a:t>Le risorse della </a:t>
            </a:r>
            <a:r>
              <a:rPr lang="it-IT" sz="2000" b="1" dirty="0">
                <a:latin typeface="+mn-lt"/>
                <a:ea typeface="+mn-ea"/>
                <a:cs typeface="+mn-cs"/>
              </a:rPr>
              <a:t>Sezione Ordinaria </a:t>
            </a:r>
            <a:r>
              <a:rPr lang="it-IT" sz="2000" dirty="0">
                <a:latin typeface="+mn-lt"/>
                <a:ea typeface="+mn-ea"/>
                <a:cs typeface="+mn-cs"/>
              </a:rPr>
              <a:t>si distribuiscono secondo i seguenti </a:t>
            </a:r>
            <a:r>
              <a:rPr lang="it-IT" sz="2000" b="1" dirty="0">
                <a:latin typeface="+mn-lt"/>
                <a:ea typeface="+mn-ea"/>
                <a:cs typeface="+mn-cs"/>
              </a:rPr>
              <a:t>ambiti tematici.</a:t>
            </a:r>
            <a:endParaRPr lang="it-IT" sz="2000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1D3D10A5-8792-11F4-F43D-485C71E173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7019115"/>
              </p:ext>
            </p:extLst>
          </p:nvPr>
        </p:nvGraphicFramePr>
        <p:xfrm>
          <a:off x="457198" y="2107645"/>
          <a:ext cx="8215809" cy="4411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Immagine 10">
            <a:extLst>
              <a:ext uri="{FF2B5EF4-FFF2-40B4-BE49-F238E27FC236}">
                <a16:creationId xmlns:a16="http://schemas.microsoft.com/office/drawing/2014/main" id="{074C7276-178F-24F0-F5E9-6F1C0AC69DD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72318"/>
            <a:ext cx="7704856" cy="911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0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FBB93F-DBF9-CB47-797D-DE606FDD93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961038-5E02-8A29-9896-A9DFEB849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407" y="1083571"/>
            <a:ext cx="8229600" cy="443074"/>
          </a:xfrm>
        </p:spPr>
        <p:txBody>
          <a:bodyPr>
            <a:noAutofit/>
          </a:bodyPr>
          <a:lstStyle/>
          <a:p>
            <a:r>
              <a:rPr lang="it-IT" sz="2100" b="1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rPr>
              <a:t>PSC Parte Ordinaria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D971929-BB7A-E0A5-585C-51EC64AC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2303-20E8-4050-8F5E-66084BBDA168}" type="slidenum">
              <a:rPr lang="it-IT" smtClean="0"/>
              <a:t>4</a:t>
            </a:fld>
            <a:endParaRPr lang="it-IT"/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71F5F4B2-2FB5-73BC-D5C1-7FC5DE71C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77621"/>
            <a:ext cx="8229600" cy="4359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it-IT" sz="2800" b="1" dirty="0"/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0C592928-0A8F-78D6-3323-188F561DE3A1}"/>
              </a:ext>
            </a:extLst>
          </p:cNvPr>
          <p:cNvSpPr txBox="1">
            <a:spLocks/>
          </p:cNvSpPr>
          <p:nvPr/>
        </p:nvSpPr>
        <p:spPr>
          <a:xfrm>
            <a:off x="800100" y="1562977"/>
            <a:ext cx="7886700" cy="565764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750"/>
              </a:spcBef>
            </a:pPr>
            <a:r>
              <a:rPr lang="it-IT" sz="2000" dirty="0">
                <a:latin typeface="+mn-lt"/>
                <a:ea typeface="+mn-ea"/>
                <a:cs typeface="+mn-cs"/>
              </a:rPr>
              <a:t>Gli interventi della </a:t>
            </a:r>
            <a:r>
              <a:rPr lang="it-IT" sz="2000" b="1" dirty="0">
                <a:latin typeface="+mn-lt"/>
                <a:ea typeface="+mn-ea"/>
                <a:cs typeface="+mn-cs"/>
              </a:rPr>
              <a:t>Sezione Ordinaria </a:t>
            </a:r>
            <a:r>
              <a:rPr lang="it-IT" sz="2000" dirty="0">
                <a:latin typeface="+mn-lt"/>
                <a:ea typeface="+mn-ea"/>
                <a:cs typeface="+mn-cs"/>
              </a:rPr>
              <a:t>sono numericamente distribuiti secondo i seguenti </a:t>
            </a:r>
            <a:r>
              <a:rPr lang="it-IT" sz="2000" b="1" dirty="0">
                <a:latin typeface="+mn-lt"/>
                <a:ea typeface="+mn-ea"/>
                <a:cs typeface="+mn-cs"/>
              </a:rPr>
              <a:t>ambiti tematici (3.437 interventi totali)</a:t>
            </a:r>
            <a:r>
              <a:rPr lang="it-IT" sz="2000" dirty="0">
                <a:latin typeface="+mn-lt"/>
                <a:ea typeface="+mn-ea"/>
                <a:cs typeface="+mn-cs"/>
              </a:rPr>
              <a:t>.</a:t>
            </a:r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1012487D-28D0-C050-B91B-5DF86EC3F3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8294760"/>
              </p:ext>
            </p:extLst>
          </p:nvPr>
        </p:nvGraphicFramePr>
        <p:xfrm>
          <a:off x="537728" y="2216034"/>
          <a:ext cx="7886700" cy="4411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ttangolo 9">
            <a:extLst>
              <a:ext uri="{FF2B5EF4-FFF2-40B4-BE49-F238E27FC236}">
                <a16:creationId xmlns:a16="http://schemas.microsoft.com/office/drawing/2014/main" id="{F42B2A0C-6338-CF5A-4D8A-BA3C5188C555}"/>
              </a:ext>
            </a:extLst>
          </p:cNvPr>
          <p:cNvSpPr/>
          <p:nvPr/>
        </p:nvSpPr>
        <p:spPr>
          <a:xfrm>
            <a:off x="4067944" y="3001572"/>
            <a:ext cx="504056" cy="144016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80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72BC95DB-917E-E8EE-4470-FE5266C32D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72318"/>
            <a:ext cx="7704856" cy="911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76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219204"/>
            <a:ext cx="8229600" cy="443074"/>
          </a:xfrm>
        </p:spPr>
        <p:txBody>
          <a:bodyPr>
            <a:noAutofit/>
          </a:bodyPr>
          <a:lstStyle/>
          <a:p>
            <a:r>
              <a:rPr lang="it-IT" sz="2100" b="1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rPr>
              <a:t>PSC Parte Ordinaria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2303-20E8-4050-8F5E-66084BBDA168}" type="slidenum">
              <a:rPr lang="it-IT" smtClean="0"/>
              <a:t>5</a:t>
            </a:fld>
            <a:endParaRPr lang="it-IT"/>
          </a:p>
        </p:txBody>
      </p:sp>
      <p:sp>
        <p:nvSpPr>
          <p:cNvPr id="9" name="Segnaposto contenuto 2"/>
          <p:cNvSpPr>
            <a:spLocks noGrp="1"/>
          </p:cNvSpPr>
          <p:nvPr>
            <p:ph idx="1"/>
          </p:nvPr>
        </p:nvSpPr>
        <p:spPr>
          <a:xfrm>
            <a:off x="457200" y="1877621"/>
            <a:ext cx="8229600" cy="4359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it-IT" sz="2800" b="1" dirty="0"/>
          </a:p>
        </p:txBody>
      </p:sp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7491944"/>
              </p:ext>
            </p:extLst>
          </p:nvPr>
        </p:nvGraphicFramePr>
        <p:xfrm>
          <a:off x="9407" y="3120937"/>
          <a:ext cx="5162550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tangolo 2"/>
          <p:cNvSpPr/>
          <p:nvPr/>
        </p:nvSpPr>
        <p:spPr>
          <a:xfrm>
            <a:off x="2267744" y="1887539"/>
            <a:ext cx="5420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TOTALE PSC - n° interventi 3.437 per totali M€ 1.859,70</a:t>
            </a:r>
            <a:endParaRPr lang="it-IT" dirty="0"/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87105916-B972-807B-5C19-4BDC2917E9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1594422"/>
              </p:ext>
            </p:extLst>
          </p:nvPr>
        </p:nvGraphicFramePr>
        <p:xfrm>
          <a:off x="9294588" y="257204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323821F3-3684-03AE-BD91-3F80747F59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5778495"/>
              </p:ext>
            </p:extLst>
          </p:nvPr>
        </p:nvGraphicFramePr>
        <p:xfrm>
          <a:off x="4289039" y="3120937"/>
          <a:ext cx="4273977" cy="2489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5D6915B9-9FDD-EE39-14EA-2C56CBBFF8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6692612"/>
              </p:ext>
            </p:extLst>
          </p:nvPr>
        </p:nvGraphicFramePr>
        <p:xfrm>
          <a:off x="55199" y="2664097"/>
          <a:ext cx="4047609" cy="2974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4" name="Immagine 3">
            <a:extLst>
              <a:ext uri="{FF2B5EF4-FFF2-40B4-BE49-F238E27FC236}">
                <a16:creationId xmlns:a16="http://schemas.microsoft.com/office/drawing/2014/main" id="{84FF72DD-25D5-DCAD-3C0A-95470FC26A3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136525"/>
            <a:ext cx="7704856" cy="911885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C4EB698F-0B04-B1C3-4C6F-89EEA724B478}"/>
              </a:ext>
            </a:extLst>
          </p:cNvPr>
          <p:cNvSpPr/>
          <p:nvPr/>
        </p:nvSpPr>
        <p:spPr>
          <a:xfrm>
            <a:off x="5544419" y="2945250"/>
            <a:ext cx="1763216" cy="232338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n. progetti</a:t>
            </a:r>
            <a:endParaRPr lang="it-IT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1D896FD-F575-DB79-CC86-4EB1F9A79F97}"/>
              </a:ext>
            </a:extLst>
          </p:cNvPr>
          <p:cNvSpPr/>
          <p:nvPr/>
        </p:nvSpPr>
        <p:spPr>
          <a:xfrm>
            <a:off x="2079003" y="2572048"/>
            <a:ext cx="685174" cy="188838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69,7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21747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5530" y="1189866"/>
            <a:ext cx="8229600" cy="443074"/>
          </a:xfrm>
        </p:spPr>
        <p:txBody>
          <a:bodyPr>
            <a:noAutofit/>
          </a:bodyPr>
          <a:lstStyle/>
          <a:p>
            <a:r>
              <a:rPr lang="it-IT" sz="2100" b="1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rPr>
              <a:t>PSC Parte Ordinaria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2303-20E8-4050-8F5E-66084BBDA168}" type="slidenum">
              <a:rPr lang="it-IT" smtClean="0"/>
              <a:t>6</a:t>
            </a:fld>
            <a:endParaRPr lang="it-IT"/>
          </a:p>
        </p:txBody>
      </p:sp>
      <p:sp>
        <p:nvSpPr>
          <p:cNvPr id="9" name="Segnaposto contenuto 2"/>
          <p:cNvSpPr>
            <a:spLocks noGrp="1"/>
          </p:cNvSpPr>
          <p:nvPr>
            <p:ph idx="1"/>
          </p:nvPr>
        </p:nvSpPr>
        <p:spPr>
          <a:xfrm>
            <a:off x="457200" y="1877621"/>
            <a:ext cx="8229600" cy="4359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it-IT" sz="2800" b="1" dirty="0"/>
          </a:p>
        </p:txBody>
      </p:sp>
      <p:sp>
        <p:nvSpPr>
          <p:cNvPr id="3" name="Rettangolo 2"/>
          <p:cNvSpPr/>
          <p:nvPr/>
        </p:nvSpPr>
        <p:spPr>
          <a:xfrm>
            <a:off x="1638569" y="1884586"/>
            <a:ext cx="6202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Trend di avanzamento  31/10/2022 - 31/10/2023 – 31/10/2024 </a:t>
            </a:r>
            <a:endParaRPr lang="it-IT" dirty="0"/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8C4407D6-080E-C8DE-A358-9F9D8DE8A27D}"/>
              </a:ext>
            </a:extLst>
          </p:cNvPr>
          <p:cNvSpPr/>
          <p:nvPr/>
        </p:nvSpPr>
        <p:spPr>
          <a:xfrm>
            <a:off x="2652260" y="6256279"/>
            <a:ext cx="3476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86,67 % progetti in </a:t>
            </a:r>
            <a:r>
              <a:rPr lang="it-IT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chiusura/chiusi</a:t>
            </a:r>
            <a:endParaRPr lang="it-IT" dirty="0"/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92B75CE0-5C98-CB51-E26C-1B059D2262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3823251"/>
              </p:ext>
            </p:extLst>
          </p:nvPr>
        </p:nvGraphicFramePr>
        <p:xfrm>
          <a:off x="971600" y="2393148"/>
          <a:ext cx="7200800" cy="3700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Immagine 3">
            <a:extLst>
              <a:ext uri="{FF2B5EF4-FFF2-40B4-BE49-F238E27FC236}">
                <a16:creationId xmlns:a16="http://schemas.microsoft.com/office/drawing/2014/main" id="{055555FA-0176-B755-9BF0-325538C61B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136525"/>
            <a:ext cx="7704856" cy="911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30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4838" y="1041213"/>
            <a:ext cx="8229600" cy="443074"/>
          </a:xfrm>
        </p:spPr>
        <p:txBody>
          <a:bodyPr>
            <a:noAutofit/>
          </a:bodyPr>
          <a:lstStyle/>
          <a:p>
            <a:r>
              <a:rPr lang="it-IT" sz="2100" b="1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rPr>
              <a:t>PSC Parte Ordinaria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2303-20E8-4050-8F5E-66084BBDA168}" type="slidenum">
              <a:rPr lang="it-IT" smtClean="0"/>
              <a:t>7</a:t>
            </a:fld>
            <a:endParaRPr lang="it-IT"/>
          </a:p>
        </p:txBody>
      </p:sp>
      <p:sp>
        <p:nvSpPr>
          <p:cNvPr id="9" name="Segnaposto contenuto 2"/>
          <p:cNvSpPr>
            <a:spLocks noGrp="1"/>
          </p:cNvSpPr>
          <p:nvPr>
            <p:ph idx="1"/>
          </p:nvPr>
        </p:nvSpPr>
        <p:spPr>
          <a:xfrm>
            <a:off x="457200" y="1877621"/>
            <a:ext cx="8229600" cy="4359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it-IT" sz="2800" b="1" dirty="0"/>
          </a:p>
        </p:txBody>
      </p:sp>
      <p:graphicFrame>
        <p:nvGraphicFramePr>
          <p:cNvPr id="13" name="Grafico 12"/>
          <p:cNvGraphicFramePr>
            <a:graphicFrameLocks/>
          </p:cNvGraphicFramePr>
          <p:nvPr/>
        </p:nvGraphicFramePr>
        <p:xfrm>
          <a:off x="9407" y="3120937"/>
          <a:ext cx="5162550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tangolo 2"/>
          <p:cNvSpPr/>
          <p:nvPr/>
        </p:nvSpPr>
        <p:spPr>
          <a:xfrm>
            <a:off x="1249554" y="1804271"/>
            <a:ext cx="67001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01 - RICERCA E INNOVAZIONE - n° interventi 80, per totali M€ 66,09 </a:t>
            </a:r>
            <a:r>
              <a:rPr lang="it-IT" dirty="0"/>
              <a:t> </a:t>
            </a:r>
          </a:p>
        </p:txBody>
      </p:sp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61548D4D-E1F2-6C57-7C34-BDC91F280C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4939347"/>
              </p:ext>
            </p:extLst>
          </p:nvPr>
        </p:nvGraphicFramePr>
        <p:xfrm>
          <a:off x="9408" y="2517589"/>
          <a:ext cx="3942000" cy="3084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6" name="Immagine 15">
            <a:extLst>
              <a:ext uri="{FF2B5EF4-FFF2-40B4-BE49-F238E27FC236}">
                <a16:creationId xmlns:a16="http://schemas.microsoft.com/office/drawing/2014/main" id="{76EDD0A2-2B86-FD17-A588-1516FC3567F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136525"/>
            <a:ext cx="7704856" cy="911885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11D896FD-F575-DB79-CC86-4EB1F9A79F97}"/>
              </a:ext>
            </a:extLst>
          </p:cNvPr>
          <p:cNvSpPr/>
          <p:nvPr/>
        </p:nvSpPr>
        <p:spPr>
          <a:xfrm>
            <a:off x="1905508" y="2423170"/>
            <a:ext cx="685174" cy="188838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2,8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0CC9C52B-ACC7-4E6F-797F-3CFBEA2E09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3500908"/>
              </p:ext>
            </p:extLst>
          </p:nvPr>
        </p:nvGraphicFramePr>
        <p:xfrm>
          <a:off x="3923928" y="2665635"/>
          <a:ext cx="4536504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89042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05ED64-48E6-AB4D-4A3B-64A43ECC2E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74805A-988C-9F1B-CD71-418D80AE7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095" y="1090561"/>
            <a:ext cx="8229600" cy="443074"/>
          </a:xfrm>
        </p:spPr>
        <p:txBody>
          <a:bodyPr>
            <a:noAutofit/>
          </a:bodyPr>
          <a:lstStyle/>
          <a:p>
            <a:r>
              <a:rPr lang="it-IT" sz="2100" b="1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rPr>
              <a:t>PSC Parte Ordinaria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B1EF96F-A728-87F7-ABCC-86D812EBF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2240" y="6216174"/>
            <a:ext cx="2133600" cy="365125"/>
          </a:xfrm>
        </p:spPr>
        <p:txBody>
          <a:bodyPr/>
          <a:lstStyle/>
          <a:p>
            <a:fld id="{A2CB2303-20E8-4050-8F5E-66084BBDA168}" type="slidenum">
              <a:rPr lang="it-IT" smtClean="0"/>
              <a:t>8</a:t>
            </a:fld>
            <a:endParaRPr lang="it-IT" dirty="0"/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72556EA9-D9FC-B59B-E7E7-ED6BBCB2E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77621"/>
            <a:ext cx="8229600" cy="4359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it-IT" sz="2800" b="1" dirty="0"/>
          </a:p>
        </p:txBody>
      </p:sp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99CD9AE1-37FE-0553-28D8-C86BD78C5D2C}"/>
              </a:ext>
            </a:extLst>
          </p:cNvPr>
          <p:cNvGraphicFramePr>
            <a:graphicFrameLocks/>
          </p:cNvGraphicFramePr>
          <p:nvPr/>
        </p:nvGraphicFramePr>
        <p:xfrm>
          <a:off x="9407" y="3120937"/>
          <a:ext cx="5162550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id="{A873F766-8E59-7573-1E27-85247FC5F106}"/>
              </a:ext>
            </a:extLst>
          </p:cNvPr>
          <p:cNvSpPr/>
          <p:nvPr/>
        </p:nvSpPr>
        <p:spPr>
          <a:xfrm>
            <a:off x="1618111" y="1781743"/>
            <a:ext cx="6055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02 - DIGITALIZZAZIONE - n° interventi 26, per totali M€ 84,92 </a:t>
            </a:r>
            <a:r>
              <a:rPr lang="it-IT" dirty="0"/>
              <a:t> </a:t>
            </a:r>
          </a:p>
        </p:txBody>
      </p:sp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961C2EA3-A919-09CA-5AFB-C7D3B7CB01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5614530"/>
              </p:ext>
            </p:extLst>
          </p:nvPr>
        </p:nvGraphicFramePr>
        <p:xfrm>
          <a:off x="3923928" y="2665635"/>
          <a:ext cx="4536504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925D9FC9-1195-B668-853D-AF8BDCC292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5007710"/>
              </p:ext>
            </p:extLst>
          </p:nvPr>
        </p:nvGraphicFramePr>
        <p:xfrm>
          <a:off x="9407" y="2436860"/>
          <a:ext cx="3986528" cy="3202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4" name="Immagine 3">
            <a:extLst>
              <a:ext uri="{FF2B5EF4-FFF2-40B4-BE49-F238E27FC236}">
                <a16:creationId xmlns:a16="http://schemas.microsoft.com/office/drawing/2014/main" id="{0DA98314-419C-1043-6F5C-DE0F71B25B4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136525"/>
            <a:ext cx="7704856" cy="911885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11D896FD-F575-DB79-CC86-4EB1F9A79F97}"/>
              </a:ext>
            </a:extLst>
          </p:cNvPr>
          <p:cNvSpPr/>
          <p:nvPr/>
        </p:nvSpPr>
        <p:spPr>
          <a:xfrm>
            <a:off x="2774072" y="2553073"/>
            <a:ext cx="749427" cy="225123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12,7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96206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067708-73C1-12DE-2F32-8F92160C75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065F92-3028-B6F8-5078-334625D3F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095" y="1090561"/>
            <a:ext cx="8229600" cy="443074"/>
          </a:xfrm>
        </p:spPr>
        <p:txBody>
          <a:bodyPr>
            <a:noAutofit/>
          </a:bodyPr>
          <a:lstStyle/>
          <a:p>
            <a:r>
              <a:rPr lang="it-IT" sz="2100" b="1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rPr>
              <a:t>PSC Parte Ordinaria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224014F-E757-F418-85FB-3886AD939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7095" y="6178983"/>
            <a:ext cx="2133600" cy="365125"/>
          </a:xfrm>
        </p:spPr>
        <p:txBody>
          <a:bodyPr/>
          <a:lstStyle/>
          <a:p>
            <a:fld id="{A2CB2303-20E8-4050-8F5E-66084BBDA168}" type="slidenum">
              <a:rPr lang="it-IT" smtClean="0"/>
              <a:t>9</a:t>
            </a:fld>
            <a:endParaRPr lang="it-IT" dirty="0"/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C6B59235-6DAA-F7E3-287A-FF2A3B107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32" y="-3945720"/>
            <a:ext cx="8229600" cy="4359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it-IT" sz="2800" b="1" dirty="0"/>
          </a:p>
        </p:txBody>
      </p:sp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ADCF06DC-AE39-8829-07F4-16BB643712B4}"/>
              </a:ext>
            </a:extLst>
          </p:cNvPr>
          <p:cNvGraphicFramePr>
            <a:graphicFrameLocks/>
          </p:cNvGraphicFramePr>
          <p:nvPr/>
        </p:nvGraphicFramePr>
        <p:xfrm>
          <a:off x="9407" y="3120937"/>
          <a:ext cx="5162550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id="{B55253DF-8598-0AD5-EAF4-A259DD67809F}"/>
              </a:ext>
            </a:extLst>
          </p:cNvPr>
          <p:cNvSpPr/>
          <p:nvPr/>
        </p:nvSpPr>
        <p:spPr>
          <a:xfrm>
            <a:off x="1331640" y="1781743"/>
            <a:ext cx="7018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03 – COMPETITIVITA’ IMPRESE - n° interventi 377, per totali M€ 147,68 </a:t>
            </a:r>
            <a:r>
              <a:rPr lang="it-IT" dirty="0"/>
              <a:t> </a:t>
            </a:r>
          </a:p>
        </p:txBody>
      </p:sp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829E3007-D7B9-F0AE-C799-DEFBE6F4C0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7216473"/>
              </p:ext>
            </p:extLst>
          </p:nvPr>
        </p:nvGraphicFramePr>
        <p:xfrm>
          <a:off x="-108520" y="2503497"/>
          <a:ext cx="4248472" cy="3098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Immagine 3">
            <a:extLst>
              <a:ext uri="{FF2B5EF4-FFF2-40B4-BE49-F238E27FC236}">
                <a16:creationId xmlns:a16="http://schemas.microsoft.com/office/drawing/2014/main" id="{2FCEAC33-1BDC-A284-F14F-BD0AFE8E6A0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136525"/>
            <a:ext cx="7704856" cy="911885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4A65B1BA-59F9-804E-321D-B014512D329E}"/>
              </a:ext>
            </a:extLst>
          </p:cNvPr>
          <p:cNvSpPr/>
          <p:nvPr/>
        </p:nvSpPr>
        <p:spPr>
          <a:xfrm>
            <a:off x="2278757" y="2475509"/>
            <a:ext cx="685174" cy="188838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8,1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4A65B1BA-59F9-804E-321D-B014512D329E}"/>
              </a:ext>
            </a:extLst>
          </p:cNvPr>
          <p:cNvSpPr/>
          <p:nvPr/>
        </p:nvSpPr>
        <p:spPr>
          <a:xfrm>
            <a:off x="1584771" y="2352749"/>
            <a:ext cx="685174" cy="188838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4,4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8D7F78FA-8220-2AB8-432C-123B3B48B8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9490808"/>
              </p:ext>
            </p:extLst>
          </p:nvPr>
        </p:nvGraphicFramePr>
        <p:xfrm>
          <a:off x="3923928" y="2665635"/>
          <a:ext cx="4536504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" name="Rettangolo 11">
            <a:extLst>
              <a:ext uri="{FF2B5EF4-FFF2-40B4-BE49-F238E27FC236}">
                <a16:creationId xmlns:a16="http://schemas.microsoft.com/office/drawing/2014/main" id="{C9B185E4-BE9C-E92B-7FC8-1D0E6BD14CA7}"/>
              </a:ext>
            </a:extLst>
          </p:cNvPr>
          <p:cNvSpPr/>
          <p:nvPr/>
        </p:nvSpPr>
        <p:spPr>
          <a:xfrm>
            <a:off x="2963930" y="4753872"/>
            <a:ext cx="743973" cy="187296"/>
          </a:xfrm>
          <a:prstGeom prst="rect">
            <a:avLst/>
          </a:prstGeom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126,5 Mln</a:t>
            </a:r>
            <a:endParaRPr lang="it-IT" sz="1000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41377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856</Words>
  <Application>Microsoft Office PowerPoint</Application>
  <PresentationFormat>Presentazione su schermo (4:3)</PresentationFormat>
  <Paragraphs>206</Paragraphs>
  <Slides>21</Slides>
  <Notes>19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9" baseType="lpstr">
      <vt:lpstr>Arial</vt:lpstr>
      <vt:lpstr>Calibri</vt:lpstr>
      <vt:lpstr>Century Gothic</vt:lpstr>
      <vt:lpstr>Courier New</vt:lpstr>
      <vt:lpstr>Symbol</vt:lpstr>
      <vt:lpstr>Times New Roman</vt:lpstr>
      <vt:lpstr>Wingdings</vt:lpstr>
      <vt:lpstr>Tema di Office</vt:lpstr>
      <vt:lpstr>Comitato di  Sorveglianza PSC Abruzzo  Fondo di Sviluppo e Coesione (FSC) </vt:lpstr>
      <vt:lpstr>Presentazione standard di PowerPoint</vt:lpstr>
      <vt:lpstr>PSC Parte Ordinaria</vt:lpstr>
      <vt:lpstr>PSC Parte Ordinaria</vt:lpstr>
      <vt:lpstr>PSC Parte Ordinaria</vt:lpstr>
      <vt:lpstr>PSC Parte Ordinaria</vt:lpstr>
      <vt:lpstr>PSC Parte Ordinaria</vt:lpstr>
      <vt:lpstr>PSC Parte Ordinaria</vt:lpstr>
      <vt:lpstr>PSC Parte Ordinaria</vt:lpstr>
      <vt:lpstr>PSC Parte Ordinaria</vt:lpstr>
      <vt:lpstr>PSC Parte Ordinaria</vt:lpstr>
      <vt:lpstr>PSC Parte Ordinaria</vt:lpstr>
      <vt:lpstr>PSC Parte Ordinaria</vt:lpstr>
      <vt:lpstr>PSC Parte Ordinaria</vt:lpstr>
      <vt:lpstr>PSC Parte Ordinaria</vt:lpstr>
      <vt:lpstr>PSC Parte Ordinaria</vt:lpstr>
      <vt:lpstr>PSC Sezione Speciale- Risorse ed interventi</vt:lpstr>
      <vt:lpstr>PSC Sezione Speciale – Risorse € 164,74 Mln</vt:lpstr>
      <vt:lpstr>PSC Sezione Speciale 1</vt:lpstr>
      <vt:lpstr>PSC Sezione Speciale 2</vt:lpstr>
      <vt:lpstr>PSC Sezione Speciale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Bartoli</dc:creator>
  <cp:lastModifiedBy>Arianna Martini</cp:lastModifiedBy>
  <cp:revision>863</cp:revision>
  <cp:lastPrinted>2023-11-28T10:56:43Z</cp:lastPrinted>
  <dcterms:created xsi:type="dcterms:W3CDTF">2015-09-29T08:11:14Z</dcterms:created>
  <dcterms:modified xsi:type="dcterms:W3CDTF">2024-11-28T09:18:19Z</dcterms:modified>
</cp:coreProperties>
</file>